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57" r:id="rId2"/>
    <p:sldId id="258" r:id="rId3"/>
    <p:sldId id="705" r:id="rId4"/>
    <p:sldId id="739" r:id="rId5"/>
    <p:sldId id="712" r:id="rId6"/>
    <p:sldId id="713" r:id="rId7"/>
    <p:sldId id="714" r:id="rId8"/>
    <p:sldId id="715" r:id="rId9"/>
    <p:sldId id="716" r:id="rId10"/>
    <p:sldId id="717" r:id="rId11"/>
    <p:sldId id="718" r:id="rId12"/>
    <p:sldId id="719" r:id="rId13"/>
    <p:sldId id="720" r:id="rId14"/>
    <p:sldId id="721" r:id="rId15"/>
    <p:sldId id="722" r:id="rId16"/>
    <p:sldId id="723" r:id="rId17"/>
    <p:sldId id="724" r:id="rId18"/>
    <p:sldId id="725" r:id="rId19"/>
    <p:sldId id="726" r:id="rId20"/>
    <p:sldId id="727" r:id="rId21"/>
    <p:sldId id="729" r:id="rId22"/>
    <p:sldId id="731" r:id="rId23"/>
    <p:sldId id="730" r:id="rId24"/>
    <p:sldId id="732" r:id="rId25"/>
    <p:sldId id="733" r:id="rId26"/>
    <p:sldId id="734" r:id="rId27"/>
    <p:sldId id="735" r:id="rId28"/>
    <p:sldId id="736" r:id="rId29"/>
    <p:sldId id="737" r:id="rId30"/>
    <p:sldId id="73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26B82D-4A80-5442-ADFA-E713DD9345C6}">
          <p14:sldIdLst>
            <p14:sldId id="257"/>
          </p14:sldIdLst>
        </p14:section>
        <p14:section name="Course logistics" id="{1E554E7E-B53A-C44E-A0C2-C87240A1FD47}">
          <p14:sldIdLst>
            <p14:sldId id="258"/>
            <p14:sldId id="705"/>
          </p14:sldIdLst>
        </p14:section>
        <p14:section name="iIntro user centered design" id="{2211073A-1ED6-4742-9690-17AC50295F8E}">
          <p14:sldIdLst/>
        </p14:section>
        <p14:section name="User centered design" id="{F132AC65-CA19-F248-941F-0A5277106D26}">
          <p14:sldIdLst>
            <p14:sldId id="739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9"/>
            <p14:sldId id="731"/>
            <p14:sldId id="730"/>
            <p14:sldId id="732"/>
            <p14:sldId id="733"/>
            <p14:sldId id="734"/>
            <p14:sldId id="735"/>
            <p14:sldId id="736"/>
            <p14:sldId id="737"/>
            <p14:sldId id="7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8"/>
    <p:restoredTop sz="95782"/>
  </p:normalViewPr>
  <p:slideViewPr>
    <p:cSldViewPr snapToGrid="0" snapToObjects="1">
      <p:cViewPr varScale="1">
        <p:scale>
          <a:sx n="107" d="100"/>
          <a:sy n="107" d="100"/>
        </p:scale>
        <p:origin x="184" y="504"/>
      </p:cViewPr>
      <p:guideLst/>
    </p:cSldViewPr>
  </p:slideViewPr>
  <p:outlineViewPr>
    <p:cViewPr>
      <p:scale>
        <a:sx n="33" d="100"/>
        <a:sy n="33" d="100"/>
      </p:scale>
      <p:origin x="0" y="-597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B675-126E-6799-AC9D-CC4A29F50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CCD3-28CE-FD81-49AC-D8B4E2C04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99F13-AEC4-E3E5-27A0-2448292E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48CEE-06E1-5F43-8BAD-D1F706AA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35AA2-0155-6ECC-3D98-5A5A3521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86AF-0BF2-5A0B-4346-E783785D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75E55-E764-CE05-E407-17FB4D206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4FCE0-7D55-C5E5-6A4A-16F73A438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0355C-8171-E1FB-1173-FFB96C9A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1372-1328-DBE9-3FE3-10850388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48A76-E979-B214-1F5C-7943A742C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57F6A-9F91-3B64-DC39-A45C35ACA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A7E5B-6861-C86A-0473-6BC9A991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20622-5F7A-3C26-9C3B-4F149CE2D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6B2D4-7243-5927-12FF-3438863F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1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40B6-4E2E-4F77-26C3-1B8C4B04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1E18-DAD1-1253-DA11-F90226738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F829-ABF8-6B7F-1889-03EBF67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39BC6-9C7E-BF8C-EC50-3AC2408D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19C7A-674B-3F1E-2A34-9D53FCC5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3A8E-C339-5D3C-6EE8-E8EE99CF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70F0-E5FC-4BC7-408A-71018F92E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9AB5C-C93D-8082-B8F5-1FA55D28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20633-69D1-CFB0-6BDC-C6774DA39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933A0-42D1-8E9F-4AA6-C4EF365A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0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648D-C07C-29E3-4AED-CE3A22C3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170D-7211-D9BA-0B82-0441082F3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A6B2A-75E9-E1BD-233B-A08E22CB6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BB678-0660-2348-652F-80C54EF06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90A72-CC9E-4D6D-441B-C329BE0E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04382-FDF8-0BB6-FF26-969950E2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14B9-BEC2-998D-21E2-1BE12DAB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7323-A583-50A8-C1DF-600CE7A82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D2A13-B8E6-2729-A187-D4A40A864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6DA4A-5438-7F6E-32A6-CE4D10332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D4B42-F26B-91AA-D977-F4C3FBE27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3D4FB-E9A4-29BB-8AE8-B6EBB5B6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89A3A-A5B1-D25C-DCBB-EFBA5623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B25BB-FC4C-ADDF-9E74-C4D3E49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AB02-BE14-0835-8D46-33DDAB45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324A1-853F-5ADD-DDDF-EC72ACF1B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CA1C8-5BE1-5720-62E0-56912D56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ED032-3D40-8E57-B72D-24497848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361EB-A08C-0AB8-E109-51942537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F6C56-E8D5-07F4-BF23-002B949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DAEE1-1C5C-95F3-3625-57CF36A1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5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1DA9-F5F6-D8DF-348D-7DEE296C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F3C8D-4AE6-9EC8-FA08-39828B790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915AC-AF2F-FD60-5D88-BF8CAFBE0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5AB4E-88F6-D573-1ED4-2D07127E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4DC77-76B1-7CCE-EA02-0D20B125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F4470-224B-D528-607E-66A3BAF6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3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892A-8FAA-470B-6EAE-86EC5340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2D1FA-484E-A1BF-5AC7-B32C8C3C1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38FAC-E121-F5EC-ED7E-C989B37FB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1E88A-1C96-859C-C3C7-DFC89F23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5713D-C8CE-F7CC-2466-80D249A9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6C213-E6B5-40DA-2339-EC02DF45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A82680-7250-BD15-60A4-314A86DC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C76A9-71BA-C7D2-F9F9-48CB19D76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2150-1A23-4F3E-547A-AE00396D1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4229-EA58-8D6F-10EB-76A24BBBA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31DF8-72A2-82E8-0D3B-0D5B59D99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28" y="19969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User Interface Design </a:t>
            </a:r>
            <a:br>
              <a:rPr lang="en-US" dirty="0"/>
            </a:br>
            <a:endParaRPr lang="en-US" dirty="0"/>
          </a:p>
        </p:txBody>
      </p:sp>
      <p:pic>
        <p:nvPicPr>
          <p:cNvPr id="21506" name="Picture 2" descr="Read Sarah's Scribbles :: Practice | Tapas Comics">
            <a:extLst>
              <a:ext uri="{FF2B5EF4-FFF2-40B4-BE49-F238E27FC236}">
                <a16:creationId xmlns:a16="http://schemas.microsoft.com/office/drawing/2014/main" id="{40890158-0B01-FA1D-F94B-7346D112D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322" y="0"/>
            <a:ext cx="4514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3F0C-8C62-DA60-42E5-A9465EF5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Cell phone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B7E0F-F971-263C-03D1-2389A80D8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2" y="1569135"/>
            <a:ext cx="1787849" cy="264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85243-1564-AD79-60F5-44F472C5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2" y="4469550"/>
            <a:ext cx="2008364" cy="238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25A64F-32D8-418A-1B74-0ACE0768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738" y="1825625"/>
            <a:ext cx="8064062" cy="4351338"/>
          </a:xfrm>
        </p:spPr>
        <p:txBody>
          <a:bodyPr/>
          <a:lstStyle/>
          <a:p>
            <a:r>
              <a:rPr lang="en-US" dirty="0"/>
              <a:t>Could we have developed the touch screen cell phone by just iterating on the physical keyboard cell phone?</a:t>
            </a:r>
          </a:p>
          <a:p>
            <a:r>
              <a:rPr lang="en-US" dirty="0"/>
              <a:t>Maybe…. Probably not…. </a:t>
            </a:r>
          </a:p>
        </p:txBody>
      </p:sp>
    </p:spTree>
    <p:extLst>
      <p:ext uri="{BB962C8B-B14F-4D97-AF65-F5344CB8AC3E}">
        <p14:creationId xmlns:p14="http://schemas.microsoft.com/office/powerpoint/2010/main" val="40277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A2E3-E9B4-49BB-9CCA-B6D02989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the Design Right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/>
              <a:t>Getting the Right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D1E38-805A-FE4A-7506-12CC2BA56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2069"/>
            <a:ext cx="10515600" cy="4074894"/>
          </a:xfrm>
        </p:spPr>
        <p:txBody>
          <a:bodyPr/>
          <a:lstStyle/>
          <a:p>
            <a:r>
              <a:rPr lang="en-US" dirty="0"/>
              <a:t>Important phrase in design and UI design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Getting the design right, is taking an idea and developing it </a:t>
            </a:r>
          </a:p>
          <a:p>
            <a:pPr lvl="1"/>
            <a:r>
              <a:rPr lang="en-US" dirty="0"/>
              <a:t>“Let me get this design right”</a:t>
            </a:r>
          </a:p>
          <a:p>
            <a:r>
              <a:rPr lang="en-US" dirty="0"/>
              <a:t>Getting the right design, is identifying a design idea from many possible design ideas</a:t>
            </a:r>
          </a:p>
          <a:p>
            <a:pPr lvl="1"/>
            <a:r>
              <a:rPr lang="en-US" dirty="0"/>
              <a:t>”Let’s explore and find the right design”</a:t>
            </a:r>
          </a:p>
        </p:txBody>
      </p:sp>
    </p:spTree>
    <p:extLst>
      <p:ext uri="{BB962C8B-B14F-4D97-AF65-F5344CB8AC3E}">
        <p14:creationId xmlns:p14="http://schemas.microsoft.com/office/powerpoint/2010/main" val="1757593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2A2B-ADA9-0802-20C8-45458859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Right Design</a:t>
            </a:r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27FB7B1E-A3D0-4641-FB6C-007B426A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484313"/>
            <a:ext cx="7416800" cy="267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A12E6-F2AA-9939-30A3-A040AA076DE4}"/>
              </a:ext>
            </a:extLst>
          </p:cNvPr>
          <p:cNvSpPr txBox="1"/>
          <p:nvPr/>
        </p:nvSpPr>
        <p:spPr>
          <a:xfrm>
            <a:off x="672662" y="4358024"/>
            <a:ext cx="49534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generate many ideas and variations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reflect on all ideas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choose the ones that look most promising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develop them in parallel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dirty="0"/>
              <a:t>add new ideas as they come up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800" i="1" dirty="0"/>
              <a:t>then </a:t>
            </a:r>
            <a:r>
              <a:rPr lang="en-US" altLang="en-US" sz="1800" dirty="0"/>
              <a:t>iterate your final choice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3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D9EF-3ACA-B6AD-2426-EEC74EC4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think about it:</a:t>
            </a:r>
            <a:br>
              <a:rPr lang="en-US" dirty="0"/>
            </a:br>
            <a:r>
              <a:rPr lang="en-US" dirty="0"/>
              <a:t>Elaboration and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BD09-CB0A-21B7-3590-2D0ABD247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38" y="1825625"/>
            <a:ext cx="2835353" cy="4539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Design process is a symbiotic relationship between elaboration and reduction</a:t>
            </a:r>
          </a:p>
          <a:p>
            <a:r>
              <a:rPr lang="en-US" dirty="0"/>
              <a:t>Elaboration: generate ideas, these are different opportunities</a:t>
            </a:r>
          </a:p>
          <a:p>
            <a:r>
              <a:rPr lang="en-US" dirty="0"/>
              <a:t>Reduction: decide on the ones worth pursuing, and then elaborate on those solutions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DA82BB9E-B41D-249C-8FE2-D13030C81F5F}"/>
              </a:ext>
            </a:extLst>
          </p:cNvPr>
          <p:cNvGrpSpPr>
            <a:grpSpLocks/>
          </p:cNvGrpSpPr>
          <p:nvPr/>
        </p:nvGrpSpPr>
        <p:grpSpPr bwMode="auto">
          <a:xfrm>
            <a:off x="3622675" y="3176587"/>
            <a:ext cx="8569325" cy="3316288"/>
            <a:chOff x="52388" y="1785938"/>
            <a:chExt cx="8883650" cy="3714750"/>
          </a:xfrm>
        </p:grpSpPr>
        <p:grpSp>
          <p:nvGrpSpPr>
            <p:cNvPr id="6" name="Group 28">
              <a:extLst>
                <a:ext uri="{FF2B5EF4-FFF2-40B4-BE49-F238E27FC236}">
                  <a16:creationId xmlns:a16="http://schemas.microsoft.com/office/drawing/2014/main" id="{16E576DC-6CD6-F944-3AA2-754679AA12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5938" y="1785938"/>
              <a:ext cx="7150100" cy="3571875"/>
              <a:chOff x="1785918" y="1785926"/>
              <a:chExt cx="7150328" cy="3572043"/>
            </a:xfrm>
          </p:grpSpPr>
          <p:grpSp>
            <p:nvGrpSpPr>
              <p:cNvPr id="14" name="Group 24">
                <a:extLst>
                  <a:ext uri="{FF2B5EF4-FFF2-40B4-BE49-F238E27FC236}">
                    <a16:creationId xmlns:a16="http://schemas.microsoft.com/office/drawing/2014/main" id="{BF668FA9-588D-F521-C3DF-9DEFBA8E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43768" y="2285992"/>
                <a:ext cx="1792478" cy="928694"/>
                <a:chOff x="7143768" y="2285992"/>
                <a:chExt cx="1792478" cy="928694"/>
              </a:xfrm>
            </p:grpSpPr>
            <p:sp>
              <p:nvSpPr>
                <p:cNvPr id="16" name="Rectangle 9">
                  <a:extLst>
                    <a:ext uri="{FF2B5EF4-FFF2-40B4-BE49-F238E27FC236}">
                      <a16:creationId xmlns:a16="http://schemas.microsoft.com/office/drawing/2014/main" id="{EB7E490E-79CE-1BD0-D27B-73B38B27D9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3768" y="2285992"/>
                  <a:ext cx="1792478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>
                      <a:latin typeface="Arial" panose="020B0604020202020204" pitchFamily="34" charset="0"/>
                    </a:rPr>
                    <a:t>Reduction</a:t>
                  </a:r>
                  <a:br>
                    <a:rPr lang="en-US" altLang="en-US">
                      <a:latin typeface="Arial" panose="020B0604020202020204" pitchFamily="34" charset="0"/>
                    </a:rPr>
                  </a:br>
                  <a:r>
                    <a:rPr lang="en-US" altLang="en-US" sz="1600">
                      <a:latin typeface="Arial" panose="020B0604020202020204" pitchFamily="34" charset="0"/>
                    </a:rPr>
                    <a:t>decision-making</a:t>
                  </a:r>
                </a:p>
              </p:txBody>
            </p:sp>
            <p:cxnSp>
              <p:nvCxnSpPr>
                <p:cNvPr id="17" name="Straight Arrow Connector 10">
                  <a:extLst>
                    <a:ext uri="{FF2B5EF4-FFF2-40B4-BE49-F238E27FC236}">
                      <a16:creationId xmlns:a16="http://schemas.microsoft.com/office/drawing/2014/main" id="{BC8516EC-1D33-0C7C-ECDA-9B20F101217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0800000" flipV="1">
                  <a:off x="8215338" y="2928935"/>
                  <a:ext cx="285754" cy="285751"/>
                </a:xfrm>
                <a:prstGeom prst="straightConnector1">
                  <a:avLst/>
                </a:prstGeom>
                <a:noFill/>
                <a:ln w="12699" algn="ctr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5" name="Freeform 26">
                <a:extLst>
                  <a:ext uri="{FF2B5EF4-FFF2-40B4-BE49-F238E27FC236}">
                    <a16:creationId xmlns:a16="http://schemas.microsoft.com/office/drawing/2014/main" id="{251CC92A-871D-F1CE-493C-7AEFADB7E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785918" y="1785926"/>
                <a:ext cx="6959599" cy="3572043"/>
              </a:xfrm>
              <a:custGeom>
                <a:avLst/>
                <a:gdLst>
                  <a:gd name="T0" fmla="*/ 6451599 w 6959599"/>
                  <a:gd name="T1" fmla="*/ 147053 h 3572043"/>
                  <a:gd name="T2" fmla="*/ 3291305 w 6959599"/>
                  <a:gd name="T3" fmla="*/ 1061456 h 3572043"/>
                  <a:gd name="T4" fmla="*/ 114968 w 6959599"/>
                  <a:gd name="T5" fmla="*/ 1703140 h 3572043"/>
                  <a:gd name="T6" fmla="*/ 3981120 w 6959599"/>
                  <a:gd name="T7" fmla="*/ 2858169 h 3572043"/>
                  <a:gd name="T8" fmla="*/ 6130759 w 6959599"/>
                  <a:gd name="T9" fmla="*/ 3419643 h 3572043"/>
                  <a:gd name="T10" fmla="*/ 6339307 w 6959599"/>
                  <a:gd name="T11" fmla="*/ 1943772 h 3572043"/>
                  <a:gd name="T12" fmla="*/ 6451599 w 6959599"/>
                  <a:gd name="T13" fmla="*/ 147053 h 35720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959599"/>
                  <a:gd name="T22" fmla="*/ 0 h 3572043"/>
                  <a:gd name="T23" fmla="*/ 6959599 w 6959599"/>
                  <a:gd name="T24" fmla="*/ 3572043 h 357204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959599" h="3572043">
                    <a:moveTo>
                      <a:pt x="6451599" y="147053"/>
                    </a:moveTo>
                    <a:cubicBezTo>
                      <a:pt x="5943599" y="0"/>
                      <a:pt x="4347409" y="802106"/>
                      <a:pt x="3291304" y="1061453"/>
                    </a:cubicBezTo>
                    <a:cubicBezTo>
                      <a:pt x="2235199" y="1320800"/>
                      <a:pt x="0" y="1403684"/>
                      <a:pt x="114968" y="1703137"/>
                    </a:cubicBezTo>
                    <a:cubicBezTo>
                      <a:pt x="229936" y="2002590"/>
                      <a:pt x="2978484" y="2572085"/>
                      <a:pt x="3981115" y="2858169"/>
                    </a:cubicBezTo>
                    <a:cubicBezTo>
                      <a:pt x="4983746" y="3144253"/>
                      <a:pt x="5737726" y="3572043"/>
                      <a:pt x="6130757" y="3419643"/>
                    </a:cubicBezTo>
                    <a:cubicBezTo>
                      <a:pt x="6523788" y="3267243"/>
                      <a:pt x="6288504" y="2489201"/>
                      <a:pt x="6339304" y="1943769"/>
                    </a:cubicBezTo>
                    <a:cubicBezTo>
                      <a:pt x="6390104" y="1398337"/>
                      <a:pt x="6959599" y="294106"/>
                      <a:pt x="6451599" y="147053"/>
                    </a:cubicBezTo>
                    <a:close/>
                  </a:path>
                </a:pathLst>
              </a:custGeom>
              <a:noFill/>
              <a:ln w="76200" algn="ctr">
                <a:solidFill>
                  <a:srgbClr val="CC33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29">
              <a:extLst>
                <a:ext uri="{FF2B5EF4-FFF2-40B4-BE49-F238E27FC236}">
                  <a16:creationId xmlns:a16="http://schemas.microsoft.com/office/drawing/2014/main" id="{B87CAD80-86B7-24BC-ED14-F62F68B81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88" y="1928813"/>
              <a:ext cx="7448550" cy="3571875"/>
              <a:chOff x="52959" y="1928802"/>
              <a:chExt cx="7447999" cy="3572043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A3051664-4EA9-3F5E-5D9A-DE559AA8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59" y="2285992"/>
                <a:ext cx="2145139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>
                    <a:latin typeface="Arial" panose="020B0604020202020204" pitchFamily="34" charset="0"/>
                  </a:rPr>
                  <a:t>Elaboration</a:t>
                </a:r>
                <a:br>
                  <a:rPr lang="en-US" altLang="en-US">
                    <a:latin typeface="Arial" panose="020B0604020202020204" pitchFamily="34" charset="0"/>
                  </a:rPr>
                </a:br>
                <a:r>
                  <a:rPr lang="en-US" altLang="en-US" sz="1600">
                    <a:latin typeface="Arial" panose="020B0604020202020204" pitchFamily="34" charset="0"/>
                  </a:rPr>
                  <a:t>opportunity seeking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E2E59AD-E72C-579D-EA06-6E92D4A622C3}"/>
                  </a:ext>
                </a:extLst>
              </p:cNvPr>
              <p:cNvCxnSpPr>
                <a:cxnSpLocks noChangeShapeType="1"/>
                <a:stCxn id="8" idx="2"/>
              </p:cNvCxnSpPr>
              <p:nvPr/>
            </p:nvCxnSpPr>
            <p:spPr bwMode="auto">
              <a:xfrm rot="16200000" flipH="1">
                <a:off x="1086062" y="3033344"/>
                <a:ext cx="220808" cy="141875"/>
              </a:xfrm>
              <a:prstGeom prst="straightConnector1">
                <a:avLst/>
              </a:prstGeom>
              <a:noFill/>
              <a:ln w="12699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B0DFF74-B421-49E5-986F-1EDD67B2668E}"/>
                  </a:ext>
                </a:extLst>
              </p:cNvPr>
              <p:cNvSpPr/>
              <p:nvPr/>
            </p:nvSpPr>
            <p:spPr bwMode="auto">
              <a:xfrm>
                <a:off x="357397" y="1928186"/>
                <a:ext cx="6959277" cy="3572659"/>
              </a:xfrm>
              <a:custGeom>
                <a:avLst/>
                <a:gdLst>
                  <a:gd name="connsiteX0" fmla="*/ 6451599 w 6959599"/>
                  <a:gd name="connsiteY0" fmla="*/ 147053 h 3572043"/>
                  <a:gd name="connsiteX1" fmla="*/ 3291304 w 6959599"/>
                  <a:gd name="connsiteY1" fmla="*/ 1061453 h 3572043"/>
                  <a:gd name="connsiteX2" fmla="*/ 114968 w 6959599"/>
                  <a:gd name="connsiteY2" fmla="*/ 1703137 h 3572043"/>
                  <a:gd name="connsiteX3" fmla="*/ 3981115 w 6959599"/>
                  <a:gd name="connsiteY3" fmla="*/ 2858169 h 3572043"/>
                  <a:gd name="connsiteX4" fmla="*/ 6130757 w 6959599"/>
                  <a:gd name="connsiteY4" fmla="*/ 3419643 h 3572043"/>
                  <a:gd name="connsiteX5" fmla="*/ 6339304 w 6959599"/>
                  <a:gd name="connsiteY5" fmla="*/ 1943769 h 3572043"/>
                  <a:gd name="connsiteX6" fmla="*/ 6451599 w 6959599"/>
                  <a:gd name="connsiteY6" fmla="*/ 147053 h 3572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59599" h="3572043">
                    <a:moveTo>
                      <a:pt x="6451599" y="147053"/>
                    </a:moveTo>
                    <a:cubicBezTo>
                      <a:pt x="5943599" y="0"/>
                      <a:pt x="4347409" y="802106"/>
                      <a:pt x="3291304" y="1061453"/>
                    </a:cubicBezTo>
                    <a:cubicBezTo>
                      <a:pt x="2235199" y="1320800"/>
                      <a:pt x="0" y="1403684"/>
                      <a:pt x="114968" y="1703137"/>
                    </a:cubicBezTo>
                    <a:cubicBezTo>
                      <a:pt x="229936" y="2002590"/>
                      <a:pt x="2978484" y="2572085"/>
                      <a:pt x="3981115" y="2858169"/>
                    </a:cubicBezTo>
                    <a:cubicBezTo>
                      <a:pt x="4983746" y="3144253"/>
                      <a:pt x="5737726" y="3572043"/>
                      <a:pt x="6130757" y="3419643"/>
                    </a:cubicBezTo>
                    <a:cubicBezTo>
                      <a:pt x="6523788" y="3267243"/>
                      <a:pt x="6288504" y="2489201"/>
                      <a:pt x="6339304" y="1943769"/>
                    </a:cubicBezTo>
                    <a:cubicBezTo>
                      <a:pt x="6390104" y="1398337"/>
                      <a:pt x="6959599" y="294106"/>
                      <a:pt x="6451599" y="147053"/>
                    </a:cubicBezTo>
                    <a:close/>
                  </a:path>
                </a:pathLst>
              </a:custGeom>
              <a:noFill/>
              <a:ln w="762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wrap="none" lIns="92075" tIns="46038" rIns="92075" bIns="46038"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11" name="Group 27">
                <a:extLst>
                  <a:ext uri="{FF2B5EF4-FFF2-40B4-BE49-F238E27FC236}">
                    <a16:creationId xmlns:a16="http://schemas.microsoft.com/office/drawing/2014/main" id="{3E63E25D-7C6B-E271-2FFB-3835F262E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71604" y="3643314"/>
                <a:ext cx="5929354" cy="461665"/>
                <a:chOff x="2214546" y="3500438"/>
                <a:chExt cx="4857784" cy="461665"/>
              </a:xfrm>
            </p:grpSpPr>
            <p:cxnSp>
              <p:nvCxnSpPr>
                <p:cNvPr id="12" name="Straight Arrow Connector 22">
                  <a:extLst>
                    <a:ext uri="{FF2B5EF4-FFF2-40B4-BE49-F238E27FC236}">
                      <a16:creationId xmlns:a16="http://schemas.microsoft.com/office/drawing/2014/main" id="{C9EA807F-887D-2DD5-D43A-7B9D23EE2C0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214546" y="3500438"/>
                  <a:ext cx="4857784" cy="1588"/>
                </a:xfrm>
                <a:prstGeom prst="straightConnector1">
                  <a:avLst/>
                </a:prstGeom>
                <a:noFill/>
                <a:ln w="50800" algn="ctr">
                  <a:solidFill>
                    <a:schemeClr val="tx1"/>
                  </a:solidFill>
                  <a:prstDash val="lgDash"/>
                  <a:round/>
                  <a:headEnd type="none" w="sm" len="sm"/>
                  <a:tailEnd type="arrow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3" name="Rectangle 23">
                  <a:extLst>
                    <a:ext uri="{FF2B5EF4-FFF2-40B4-BE49-F238E27FC236}">
                      <a16:creationId xmlns:a16="http://schemas.microsoft.com/office/drawing/2014/main" id="{FB88826E-B831-895B-724F-D1CC8F080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6116" y="3500438"/>
                  <a:ext cx="3429024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Comic Sans MS" panose="030F0902030302020204" pitchFamily="66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>
                      <a:latin typeface="Arial" panose="020B0604020202020204" pitchFamily="34" charset="0"/>
                    </a:rPr>
                    <a:t>Design process</a:t>
                  </a:r>
                  <a:endParaRPr lang="en-US" altLang="en-US" sz="160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CEDB8D-A590-8DB2-CE10-56FD46EE9B1D}"/>
              </a:ext>
            </a:extLst>
          </p:cNvPr>
          <p:cNvSpPr txBox="1"/>
          <p:nvPr/>
        </p:nvSpPr>
        <p:spPr>
          <a:xfrm>
            <a:off x="3214132" y="6544815"/>
            <a:ext cx="85725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Source: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+mj-lt"/>
              </a:rPr>
              <a:t>Laseau,P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 (1980) Graphic Thinking for Architects &amp; Designers. John Wiley and Sons </a:t>
            </a:r>
          </a:p>
        </p:txBody>
      </p:sp>
    </p:spTree>
    <p:extLst>
      <p:ext uri="{BB962C8B-B14F-4D97-AF65-F5344CB8AC3E}">
        <p14:creationId xmlns:p14="http://schemas.microsoft.com/office/powerpoint/2010/main" val="3681138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6020F-76AC-378C-760E-3586880D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creativity?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6EB61-2E08-3033-023B-CDB994D9F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creative in enumerating meaningfully distinct options from which to choose</a:t>
            </a:r>
          </a:p>
          <a:p>
            <a:r>
              <a:rPr lang="en-US" dirty="0"/>
              <a:t>Be creative in defining the criteria or heuristics that will help you make your choices in which designs to develop</a:t>
            </a:r>
          </a:p>
        </p:txBody>
      </p:sp>
    </p:spTree>
    <p:extLst>
      <p:ext uri="{BB962C8B-B14F-4D97-AF65-F5344CB8AC3E}">
        <p14:creationId xmlns:p14="http://schemas.microsoft.com/office/powerpoint/2010/main" val="194679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CF5F-C337-EFE4-88D3-C354ACC9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funnel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6B533-D6B1-A9C1-CC55-D08931F5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19" y="1861250"/>
            <a:ext cx="3045031" cy="12025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Alternate generation of ideas and convergence until resolution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1E0697-AE6C-CD20-DC4E-02C68A02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634" y="917867"/>
            <a:ext cx="8040366" cy="525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6868D-C46B-34DA-4CB8-1DF3CD6D3D57}"/>
              </a:ext>
            </a:extLst>
          </p:cNvPr>
          <p:cNvSpPr txBox="1"/>
          <p:nvPr/>
        </p:nvSpPr>
        <p:spPr>
          <a:xfrm>
            <a:off x="159142" y="6345731"/>
            <a:ext cx="914400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Modified from Pugh, S. (1990) Total design: Integrated methods for successful products engineering. 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Addison-Wesley. P. 75</a:t>
            </a:r>
          </a:p>
        </p:txBody>
      </p:sp>
    </p:spTree>
    <p:extLst>
      <p:ext uri="{BB962C8B-B14F-4D97-AF65-F5344CB8AC3E}">
        <p14:creationId xmlns:p14="http://schemas.microsoft.com/office/powerpoint/2010/main" val="356197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8D42-2AD6-E4B3-BA6A-7BDE113A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Practices for descending the design funnel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36BBF-1F48-541D-79AA-0F32B6D8D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develop practices that will help us explore design possibilities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10 plus 10 method</a:t>
            </a: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5124BE3C-7091-33BA-8C93-CDB0989BB495}"/>
              </a:ext>
            </a:extLst>
          </p:cNvPr>
          <p:cNvGrpSpPr>
            <a:grpSpLocks/>
          </p:cNvGrpSpPr>
          <p:nvPr/>
        </p:nvGrpSpPr>
        <p:grpSpPr bwMode="auto">
          <a:xfrm>
            <a:off x="4596122" y="2668587"/>
            <a:ext cx="5786438" cy="3643313"/>
            <a:chOff x="500063" y="1285875"/>
            <a:chExt cx="8215312" cy="481171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95DFD5E-ED5D-674F-6D09-3917BD82C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3" y="1285875"/>
              <a:ext cx="8215312" cy="481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6" name="Group 14">
              <a:extLst>
                <a:ext uri="{FF2B5EF4-FFF2-40B4-BE49-F238E27FC236}">
                  <a16:creationId xmlns:a16="http://schemas.microsoft.com/office/drawing/2014/main" id="{C2FFA193-9729-B58D-E580-A3B4C55FAE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7375" y="1357313"/>
              <a:ext cx="5429250" cy="3929062"/>
              <a:chOff x="1857375" y="1357313"/>
              <a:chExt cx="5429250" cy="3929062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C193CDA5-7257-88D7-779D-05EE73F8F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7375" y="1357313"/>
                <a:ext cx="1357313" cy="3929062"/>
              </a:xfrm>
              <a:prstGeom prst="rect">
                <a:avLst/>
              </a:prstGeom>
              <a:solidFill>
                <a:srgbClr val="FFFF99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D6BBAEB2-7632-FCEF-36C7-34A75C070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688" y="1357313"/>
                <a:ext cx="1357312" cy="3929062"/>
              </a:xfrm>
              <a:prstGeom prst="rect">
                <a:avLst/>
              </a:prstGeom>
              <a:solidFill>
                <a:srgbClr val="FFFF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B0982776-F327-9BF3-16DF-4B24B42DE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0" y="1357313"/>
                <a:ext cx="1357313" cy="3929062"/>
              </a:xfrm>
              <a:prstGeom prst="rect">
                <a:avLst/>
              </a:prstGeom>
              <a:solidFill>
                <a:srgbClr val="FFC0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30AF9080-F357-83E3-9E69-79D9C56B6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9313" y="1357313"/>
                <a:ext cx="1357312" cy="3929062"/>
              </a:xfrm>
              <a:prstGeom prst="rect">
                <a:avLst/>
              </a:prstGeom>
              <a:solidFill>
                <a:srgbClr val="CC33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5169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49E1-EAB3-5E1C-1B77-C2F00E09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plus 10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63BEE-CCDB-EC72-6336-2F920940F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State you design challenge</a:t>
            </a:r>
          </a:p>
          <a:p>
            <a:pPr marL="0" indent="0">
              <a:buNone/>
            </a:pPr>
            <a:r>
              <a:rPr lang="en-US" dirty="0"/>
              <a:t>2. Generate 10+ designs that address that challenge</a:t>
            </a:r>
          </a:p>
          <a:p>
            <a:pPr marL="0" indent="0">
              <a:buNone/>
            </a:pPr>
            <a:r>
              <a:rPr lang="en-US" dirty="0"/>
              <a:t>3. Reduce the number of design concepts</a:t>
            </a:r>
          </a:p>
          <a:p>
            <a:pPr marL="0" indent="0">
              <a:buNone/>
            </a:pPr>
            <a:r>
              <a:rPr lang="en-US" dirty="0"/>
              <a:t>4. Choose the most promising concept(s)</a:t>
            </a:r>
          </a:p>
          <a:p>
            <a:pPr marL="0" indent="0">
              <a:buNone/>
            </a:pPr>
            <a:r>
              <a:rPr lang="en-US" dirty="0"/>
              <a:t>5. Produce 10 details /variations</a:t>
            </a:r>
          </a:p>
          <a:p>
            <a:pPr marL="0" indent="0">
              <a:buNone/>
            </a:pPr>
            <a:r>
              <a:rPr lang="en-US" dirty="0"/>
              <a:t>6. Present and get feedback</a:t>
            </a:r>
          </a:p>
          <a:p>
            <a:pPr marL="0" indent="0">
              <a:buNone/>
            </a:pPr>
            <a:r>
              <a:rPr lang="en-US" dirty="0"/>
              <a:t>7. Refine, repeat, continue down the design funnel </a:t>
            </a:r>
          </a:p>
        </p:txBody>
      </p:sp>
    </p:spTree>
    <p:extLst>
      <p:ext uri="{BB962C8B-B14F-4D97-AF65-F5344CB8AC3E}">
        <p14:creationId xmlns:p14="http://schemas.microsoft.com/office/powerpoint/2010/main" val="2530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CF5A1-6359-36B4-7DE3-AFBC94E3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State your design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C7519-EE83-2DBB-178E-4A7127AFF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A design challenge is:</a:t>
            </a:r>
          </a:p>
          <a:p>
            <a:pPr lvl="1"/>
            <a:r>
              <a:rPr lang="en-US" dirty="0"/>
              <a:t>a particular problem you want to solve, </a:t>
            </a:r>
          </a:p>
          <a:p>
            <a:pPr lvl="1"/>
            <a:r>
              <a:rPr lang="en-US" dirty="0"/>
              <a:t>a particular need you want to address, </a:t>
            </a:r>
          </a:p>
          <a:p>
            <a:pPr lvl="1"/>
            <a:r>
              <a:rPr lang="en-US" dirty="0"/>
              <a:t>a particular possibility raised by a new technology</a:t>
            </a:r>
          </a:p>
          <a:p>
            <a:r>
              <a:rPr lang="en-US" dirty="0"/>
              <a:t>Be specific</a:t>
            </a:r>
          </a:p>
          <a:p>
            <a:r>
              <a:rPr lang="en-US" dirty="0"/>
              <a:t>Example: Suppose you are creating an app to share photos between people who are in the same physical place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NOT specific: </a:t>
            </a:r>
            <a:r>
              <a:rPr lang="en-US" dirty="0"/>
              <a:t>an app to enable people to share photos when they are in the same space. –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Specific:</a:t>
            </a:r>
            <a:r>
              <a:rPr lang="en-US" dirty="0"/>
              <a:t> enable the two devices to connect to each other without a long authentication protocol </a:t>
            </a:r>
          </a:p>
        </p:txBody>
      </p:sp>
    </p:spTree>
    <p:extLst>
      <p:ext uri="{BB962C8B-B14F-4D97-AF65-F5344CB8AC3E}">
        <p14:creationId xmlns:p14="http://schemas.microsoft.com/office/powerpoint/2010/main" val="294011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FDF2-D1BB-0863-BE8E-678F03EF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Generate (Sketch) 10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96C1-B30F-39E7-647E-7F8BDF84A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like brainstorming</a:t>
            </a:r>
          </a:p>
          <a:p>
            <a:r>
              <a:rPr lang="en-US" dirty="0"/>
              <a:t>Goal: Be creative and diverse, no judgement!</a:t>
            </a:r>
          </a:p>
          <a:p>
            <a:r>
              <a:rPr lang="en-US" dirty="0"/>
              <a:t>Quick sketches - the goal isn’t to be artists, but to get the idea out there</a:t>
            </a:r>
          </a:p>
          <a:p>
            <a:r>
              <a:rPr lang="en-US" dirty="0"/>
              <a:t>No need for elaborate story boarding, or detailed sketches of a final UI</a:t>
            </a:r>
          </a:p>
          <a:p>
            <a:r>
              <a:rPr lang="en-US" dirty="0"/>
              <a:t>Can include annotations or text description </a:t>
            </a:r>
          </a:p>
        </p:txBody>
      </p:sp>
    </p:spTree>
    <p:extLst>
      <p:ext uri="{BB962C8B-B14F-4D97-AF65-F5344CB8AC3E}">
        <p14:creationId xmlns:p14="http://schemas.microsoft.com/office/powerpoint/2010/main" val="167517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Design: Friday Sept 2 (Day 6)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Why sketch</a:t>
            </a:r>
          </a:p>
          <a:p>
            <a:pPr lvl="1"/>
            <a:r>
              <a:rPr lang="en-US" dirty="0"/>
              <a:t>Sketching activity 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62CC-10FB-85AE-1574-4736F6C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Generate (sketch) 10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8752A-6EA5-6582-F7CE-42DA938A3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sketches are:</a:t>
            </a:r>
          </a:p>
          <a:p>
            <a:pPr lvl="1"/>
            <a:r>
              <a:rPr lang="en-US" dirty="0"/>
              <a:t>Quick, timely, disposable, plentiful! </a:t>
            </a: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8284DD0F-6AB4-470E-9088-948ADDB9E884}"/>
              </a:ext>
            </a:extLst>
          </p:cNvPr>
          <p:cNvGrpSpPr>
            <a:grpSpLocks/>
          </p:cNvGrpSpPr>
          <p:nvPr/>
        </p:nvGrpSpPr>
        <p:grpSpPr bwMode="auto">
          <a:xfrm>
            <a:off x="8443744" y="223838"/>
            <a:ext cx="3422650" cy="3205162"/>
            <a:chOff x="5091289" y="1794933"/>
            <a:chExt cx="3422095" cy="3206045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A6FE9A6F-93F4-946B-D3B9-2C88F8F8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289" y="1794933"/>
              <a:ext cx="3422095" cy="3206045"/>
            </a:xfrm>
            <a:custGeom>
              <a:avLst/>
              <a:gdLst>
                <a:gd name="T0" fmla="*/ 237067 w 3422095"/>
                <a:gd name="T1" fmla="*/ 406400 h 3206045"/>
                <a:gd name="T2" fmla="*/ 191911 w 3422095"/>
                <a:gd name="T3" fmla="*/ 1241778 h 3206045"/>
                <a:gd name="T4" fmla="*/ 158044 w 3422095"/>
                <a:gd name="T5" fmla="*/ 1411111 h 3206045"/>
                <a:gd name="T6" fmla="*/ 135467 w 3422095"/>
                <a:gd name="T7" fmla="*/ 1614311 h 3206045"/>
                <a:gd name="T8" fmla="*/ 112889 w 3422095"/>
                <a:gd name="T9" fmla="*/ 1704623 h 3206045"/>
                <a:gd name="T10" fmla="*/ 79022 w 3422095"/>
                <a:gd name="T11" fmla="*/ 1919111 h 3206045"/>
                <a:gd name="T12" fmla="*/ 56444 w 3422095"/>
                <a:gd name="T13" fmla="*/ 2009423 h 3206045"/>
                <a:gd name="T14" fmla="*/ 22578 w 3422095"/>
                <a:gd name="T15" fmla="*/ 2201334 h 3206045"/>
                <a:gd name="T16" fmla="*/ 0 w 3422095"/>
                <a:gd name="T17" fmla="*/ 2348089 h 3206045"/>
                <a:gd name="T18" fmla="*/ 22578 w 3422095"/>
                <a:gd name="T19" fmla="*/ 2630311 h 3206045"/>
                <a:gd name="T20" fmla="*/ 67733 w 3422095"/>
                <a:gd name="T21" fmla="*/ 2788356 h 3206045"/>
                <a:gd name="T22" fmla="*/ 180622 w 3422095"/>
                <a:gd name="T23" fmla="*/ 2889956 h 3206045"/>
                <a:gd name="T24" fmla="*/ 417689 w 3422095"/>
                <a:gd name="T25" fmla="*/ 2935111 h 3206045"/>
                <a:gd name="T26" fmla="*/ 508000 w 3422095"/>
                <a:gd name="T27" fmla="*/ 2968978 h 3206045"/>
                <a:gd name="T28" fmla="*/ 1648178 w 3422095"/>
                <a:gd name="T29" fmla="*/ 3002845 h 3206045"/>
                <a:gd name="T30" fmla="*/ 1840089 w 3422095"/>
                <a:gd name="T31" fmla="*/ 3036711 h 3206045"/>
                <a:gd name="T32" fmla="*/ 1941689 w 3422095"/>
                <a:gd name="T33" fmla="*/ 3059289 h 3206045"/>
                <a:gd name="T34" fmla="*/ 2212622 w 3422095"/>
                <a:gd name="T35" fmla="*/ 3093156 h 3206045"/>
                <a:gd name="T36" fmla="*/ 2551289 w 3422095"/>
                <a:gd name="T37" fmla="*/ 3138311 h 3206045"/>
                <a:gd name="T38" fmla="*/ 2765778 w 3422095"/>
                <a:gd name="T39" fmla="*/ 3172178 h 3206045"/>
                <a:gd name="T40" fmla="*/ 3296355 w 3422095"/>
                <a:gd name="T41" fmla="*/ 3194756 h 3206045"/>
                <a:gd name="T42" fmla="*/ 3409244 w 3422095"/>
                <a:gd name="T43" fmla="*/ 3104445 h 3206045"/>
                <a:gd name="T44" fmla="*/ 3386667 w 3422095"/>
                <a:gd name="T45" fmla="*/ 2878667 h 3206045"/>
                <a:gd name="T46" fmla="*/ 3386667 w 3422095"/>
                <a:gd name="T47" fmla="*/ 2528711 h 3206045"/>
                <a:gd name="T48" fmla="*/ 3397955 w 3422095"/>
                <a:gd name="T49" fmla="*/ 2054578 h 3206045"/>
                <a:gd name="T50" fmla="*/ 3352800 w 3422095"/>
                <a:gd name="T51" fmla="*/ 1794934 h 3206045"/>
                <a:gd name="T52" fmla="*/ 3307644 w 3422095"/>
                <a:gd name="T53" fmla="*/ 1591734 h 3206045"/>
                <a:gd name="T54" fmla="*/ 3273778 w 3422095"/>
                <a:gd name="T55" fmla="*/ 1309511 h 3206045"/>
                <a:gd name="T56" fmla="*/ 3239911 w 3422095"/>
                <a:gd name="T57" fmla="*/ 1140178 h 3206045"/>
                <a:gd name="T58" fmla="*/ 3217333 w 3422095"/>
                <a:gd name="T59" fmla="*/ 1061156 h 3206045"/>
                <a:gd name="T60" fmla="*/ 3183467 w 3422095"/>
                <a:gd name="T61" fmla="*/ 925689 h 3206045"/>
                <a:gd name="T62" fmla="*/ 3127022 w 3422095"/>
                <a:gd name="T63" fmla="*/ 270934 h 3206045"/>
                <a:gd name="T64" fmla="*/ 3070578 w 3422095"/>
                <a:gd name="T65" fmla="*/ 79023 h 3206045"/>
                <a:gd name="T66" fmla="*/ 1885244 w 3422095"/>
                <a:gd name="T67" fmla="*/ 11289 h 3206045"/>
                <a:gd name="T68" fmla="*/ 1388533 w 3422095"/>
                <a:gd name="T69" fmla="*/ 33867 h 3206045"/>
                <a:gd name="T70" fmla="*/ 1162755 w 3422095"/>
                <a:gd name="T71" fmla="*/ 90311 h 3206045"/>
                <a:gd name="T72" fmla="*/ 428978 w 3422095"/>
                <a:gd name="T73" fmla="*/ 101600 h 3206045"/>
                <a:gd name="T74" fmla="*/ 248355 w 3422095"/>
                <a:gd name="T75" fmla="*/ 146756 h 3206045"/>
                <a:gd name="T76" fmla="*/ 259644 w 3422095"/>
                <a:gd name="T77" fmla="*/ 259645 h 320604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422095"/>
                <a:gd name="T118" fmla="*/ 0 h 3206045"/>
                <a:gd name="T119" fmla="*/ 3422095 w 3422095"/>
                <a:gd name="T120" fmla="*/ 3206045 h 320604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422095" h="3206045">
                  <a:moveTo>
                    <a:pt x="248355" y="372534"/>
                  </a:moveTo>
                  <a:cubicBezTo>
                    <a:pt x="244592" y="396993"/>
                    <a:pt x="238381" y="394574"/>
                    <a:pt x="237067" y="406400"/>
                  </a:cubicBezTo>
                  <a:cubicBezTo>
                    <a:pt x="218420" y="574233"/>
                    <a:pt x="217343" y="985517"/>
                    <a:pt x="214489" y="1061156"/>
                  </a:cubicBezTo>
                  <a:cubicBezTo>
                    <a:pt x="211392" y="1143233"/>
                    <a:pt x="203081" y="1169176"/>
                    <a:pt x="191911" y="1241778"/>
                  </a:cubicBezTo>
                  <a:cubicBezTo>
                    <a:pt x="187865" y="1268077"/>
                    <a:pt x="185840" y="1294709"/>
                    <a:pt x="180622" y="1320800"/>
                  </a:cubicBezTo>
                  <a:cubicBezTo>
                    <a:pt x="148573" y="1481045"/>
                    <a:pt x="195358" y="1168574"/>
                    <a:pt x="158044" y="1411111"/>
                  </a:cubicBezTo>
                  <a:cubicBezTo>
                    <a:pt x="153431" y="1441096"/>
                    <a:pt x="150105" y="1471270"/>
                    <a:pt x="146755" y="1501423"/>
                  </a:cubicBezTo>
                  <a:cubicBezTo>
                    <a:pt x="142579" y="1539009"/>
                    <a:pt x="141217" y="1576934"/>
                    <a:pt x="135467" y="1614311"/>
                  </a:cubicBezTo>
                  <a:cubicBezTo>
                    <a:pt x="133658" y="1626072"/>
                    <a:pt x="127064" y="1636634"/>
                    <a:pt x="124178" y="1648178"/>
                  </a:cubicBezTo>
                  <a:cubicBezTo>
                    <a:pt x="119524" y="1666793"/>
                    <a:pt x="115425" y="1685604"/>
                    <a:pt x="112889" y="1704623"/>
                  </a:cubicBezTo>
                  <a:cubicBezTo>
                    <a:pt x="107891" y="1742108"/>
                    <a:pt x="106598" y="1780026"/>
                    <a:pt x="101600" y="1817511"/>
                  </a:cubicBezTo>
                  <a:cubicBezTo>
                    <a:pt x="95925" y="1860075"/>
                    <a:pt x="87965" y="1878867"/>
                    <a:pt x="79022" y="1919111"/>
                  </a:cubicBezTo>
                  <a:cubicBezTo>
                    <a:pt x="74860" y="1937842"/>
                    <a:pt x="72387" y="1956941"/>
                    <a:pt x="67733" y="1975556"/>
                  </a:cubicBezTo>
                  <a:cubicBezTo>
                    <a:pt x="64847" y="1987100"/>
                    <a:pt x="59025" y="1997807"/>
                    <a:pt x="56444" y="2009423"/>
                  </a:cubicBezTo>
                  <a:cubicBezTo>
                    <a:pt x="29951" y="2128640"/>
                    <a:pt x="59280" y="2034778"/>
                    <a:pt x="33867" y="2111023"/>
                  </a:cubicBezTo>
                  <a:cubicBezTo>
                    <a:pt x="30104" y="2141127"/>
                    <a:pt x="26868" y="2171301"/>
                    <a:pt x="22578" y="2201334"/>
                  </a:cubicBezTo>
                  <a:cubicBezTo>
                    <a:pt x="19341" y="2223993"/>
                    <a:pt x="14769" y="2246444"/>
                    <a:pt x="11289" y="2269067"/>
                  </a:cubicBezTo>
                  <a:cubicBezTo>
                    <a:pt x="7243" y="2295366"/>
                    <a:pt x="3763" y="2321748"/>
                    <a:pt x="0" y="2348089"/>
                  </a:cubicBezTo>
                  <a:cubicBezTo>
                    <a:pt x="3763" y="2430874"/>
                    <a:pt x="4680" y="2513838"/>
                    <a:pt x="11289" y="2596445"/>
                  </a:cubicBezTo>
                  <a:cubicBezTo>
                    <a:pt x="12238" y="2608306"/>
                    <a:pt x="20244" y="2618643"/>
                    <a:pt x="22578" y="2630311"/>
                  </a:cubicBezTo>
                  <a:cubicBezTo>
                    <a:pt x="27796" y="2656403"/>
                    <a:pt x="28649" y="2683242"/>
                    <a:pt x="33867" y="2709334"/>
                  </a:cubicBezTo>
                  <a:cubicBezTo>
                    <a:pt x="40486" y="2742430"/>
                    <a:pt x="53963" y="2756225"/>
                    <a:pt x="67733" y="2788356"/>
                  </a:cubicBezTo>
                  <a:cubicBezTo>
                    <a:pt x="81506" y="2820492"/>
                    <a:pt x="74481" y="2828971"/>
                    <a:pt x="101600" y="2856089"/>
                  </a:cubicBezTo>
                  <a:cubicBezTo>
                    <a:pt x="129745" y="2884234"/>
                    <a:pt x="143609" y="2878852"/>
                    <a:pt x="180622" y="2889956"/>
                  </a:cubicBezTo>
                  <a:cubicBezTo>
                    <a:pt x="203417" y="2896795"/>
                    <a:pt x="224880" y="2908621"/>
                    <a:pt x="248355" y="2912534"/>
                  </a:cubicBezTo>
                  <a:cubicBezTo>
                    <a:pt x="461067" y="2947986"/>
                    <a:pt x="127550" y="2893664"/>
                    <a:pt x="417689" y="2935111"/>
                  </a:cubicBezTo>
                  <a:cubicBezTo>
                    <a:pt x="436683" y="2937824"/>
                    <a:pt x="455318" y="2942637"/>
                    <a:pt x="474133" y="2946400"/>
                  </a:cubicBezTo>
                  <a:cubicBezTo>
                    <a:pt x="485422" y="2953926"/>
                    <a:pt x="495529" y="2963633"/>
                    <a:pt x="508000" y="2968978"/>
                  </a:cubicBezTo>
                  <a:cubicBezTo>
                    <a:pt x="518379" y="2973426"/>
                    <a:pt x="603971" y="2991440"/>
                    <a:pt x="609600" y="2991556"/>
                  </a:cubicBezTo>
                  <a:lnTo>
                    <a:pt x="1648178" y="3002845"/>
                  </a:lnTo>
                  <a:cubicBezTo>
                    <a:pt x="1686139" y="3008268"/>
                    <a:pt x="1755768" y="3017590"/>
                    <a:pt x="1794933" y="3025423"/>
                  </a:cubicBezTo>
                  <a:cubicBezTo>
                    <a:pt x="1810147" y="3028466"/>
                    <a:pt x="1824875" y="3033668"/>
                    <a:pt x="1840089" y="3036711"/>
                  </a:cubicBezTo>
                  <a:cubicBezTo>
                    <a:pt x="1862534" y="3041200"/>
                    <a:pt x="1885478" y="3043035"/>
                    <a:pt x="1907822" y="3048000"/>
                  </a:cubicBezTo>
                  <a:cubicBezTo>
                    <a:pt x="1919438" y="3050581"/>
                    <a:pt x="1929981" y="3057160"/>
                    <a:pt x="1941689" y="3059289"/>
                  </a:cubicBezTo>
                  <a:cubicBezTo>
                    <a:pt x="1971538" y="3064716"/>
                    <a:pt x="2001896" y="3066815"/>
                    <a:pt x="2032000" y="3070578"/>
                  </a:cubicBezTo>
                  <a:cubicBezTo>
                    <a:pt x="2114632" y="3098122"/>
                    <a:pt x="2044851" y="3077904"/>
                    <a:pt x="2212622" y="3093156"/>
                  </a:cubicBezTo>
                  <a:cubicBezTo>
                    <a:pt x="2246557" y="3096241"/>
                    <a:pt x="2280355" y="3100682"/>
                    <a:pt x="2314222" y="3104445"/>
                  </a:cubicBezTo>
                  <a:cubicBezTo>
                    <a:pt x="2502430" y="3151497"/>
                    <a:pt x="2294065" y="3104761"/>
                    <a:pt x="2551289" y="3138311"/>
                  </a:cubicBezTo>
                  <a:cubicBezTo>
                    <a:pt x="2589342" y="3143274"/>
                    <a:pt x="2626273" y="3154904"/>
                    <a:pt x="2664178" y="3160889"/>
                  </a:cubicBezTo>
                  <a:cubicBezTo>
                    <a:pt x="2697836" y="3166203"/>
                    <a:pt x="2731966" y="3167951"/>
                    <a:pt x="2765778" y="3172178"/>
                  </a:cubicBezTo>
                  <a:cubicBezTo>
                    <a:pt x="3030743" y="3205299"/>
                    <a:pt x="2844434" y="3189718"/>
                    <a:pt x="3138311" y="3206045"/>
                  </a:cubicBezTo>
                  <a:cubicBezTo>
                    <a:pt x="3190992" y="3202282"/>
                    <a:pt x="3244672" y="3205637"/>
                    <a:pt x="3296355" y="3194756"/>
                  </a:cubicBezTo>
                  <a:cubicBezTo>
                    <a:pt x="3366438" y="3180002"/>
                    <a:pt x="3339390" y="3163011"/>
                    <a:pt x="3375378" y="3127023"/>
                  </a:cubicBezTo>
                  <a:cubicBezTo>
                    <a:pt x="3384972" y="3117429"/>
                    <a:pt x="3397955" y="3111971"/>
                    <a:pt x="3409244" y="3104445"/>
                  </a:cubicBezTo>
                  <a:cubicBezTo>
                    <a:pt x="3413007" y="3078104"/>
                    <a:pt x="3422095" y="3051985"/>
                    <a:pt x="3420533" y="3025423"/>
                  </a:cubicBezTo>
                  <a:cubicBezTo>
                    <a:pt x="3410473" y="2854408"/>
                    <a:pt x="3405484" y="2963346"/>
                    <a:pt x="3386667" y="2878667"/>
                  </a:cubicBezTo>
                  <a:cubicBezTo>
                    <a:pt x="3381702" y="2856323"/>
                    <a:pt x="3379141" y="2833512"/>
                    <a:pt x="3375378" y="2810934"/>
                  </a:cubicBezTo>
                  <a:cubicBezTo>
                    <a:pt x="3379141" y="2716860"/>
                    <a:pt x="3378627" y="2622517"/>
                    <a:pt x="3386667" y="2528711"/>
                  </a:cubicBezTo>
                  <a:cubicBezTo>
                    <a:pt x="3389944" y="2490477"/>
                    <a:pt x="3409244" y="2415823"/>
                    <a:pt x="3409244" y="2415823"/>
                  </a:cubicBezTo>
                  <a:cubicBezTo>
                    <a:pt x="3405481" y="2295408"/>
                    <a:pt x="3408622" y="2174579"/>
                    <a:pt x="3397955" y="2054578"/>
                  </a:cubicBezTo>
                  <a:cubicBezTo>
                    <a:pt x="3393510" y="2004571"/>
                    <a:pt x="3372691" y="1957285"/>
                    <a:pt x="3364089" y="1907823"/>
                  </a:cubicBezTo>
                  <a:cubicBezTo>
                    <a:pt x="3357609" y="1870565"/>
                    <a:pt x="3358698" y="1832289"/>
                    <a:pt x="3352800" y="1794934"/>
                  </a:cubicBezTo>
                  <a:cubicBezTo>
                    <a:pt x="3340785" y="1718842"/>
                    <a:pt x="3332407" y="1708810"/>
                    <a:pt x="3318933" y="1648178"/>
                  </a:cubicBezTo>
                  <a:cubicBezTo>
                    <a:pt x="3314771" y="1629448"/>
                    <a:pt x="3310798" y="1610660"/>
                    <a:pt x="3307644" y="1591734"/>
                  </a:cubicBezTo>
                  <a:cubicBezTo>
                    <a:pt x="3290352" y="1487986"/>
                    <a:pt x="3298959" y="1513562"/>
                    <a:pt x="3285067" y="1388534"/>
                  </a:cubicBezTo>
                  <a:cubicBezTo>
                    <a:pt x="3282129" y="1362088"/>
                    <a:pt x="3277078" y="1335914"/>
                    <a:pt x="3273778" y="1309511"/>
                  </a:cubicBezTo>
                  <a:cubicBezTo>
                    <a:pt x="3269551" y="1275699"/>
                    <a:pt x="3269172" y="1241324"/>
                    <a:pt x="3262489" y="1207911"/>
                  </a:cubicBezTo>
                  <a:cubicBezTo>
                    <a:pt x="3257822" y="1184574"/>
                    <a:pt x="3246750" y="1162973"/>
                    <a:pt x="3239911" y="1140178"/>
                  </a:cubicBezTo>
                  <a:cubicBezTo>
                    <a:pt x="3235453" y="1125317"/>
                    <a:pt x="3232884" y="1109941"/>
                    <a:pt x="3228622" y="1095023"/>
                  </a:cubicBezTo>
                  <a:cubicBezTo>
                    <a:pt x="3225353" y="1083581"/>
                    <a:pt x="3219914" y="1072772"/>
                    <a:pt x="3217333" y="1061156"/>
                  </a:cubicBezTo>
                  <a:cubicBezTo>
                    <a:pt x="3212368" y="1038812"/>
                    <a:pt x="3211595" y="1015629"/>
                    <a:pt x="3206044" y="993423"/>
                  </a:cubicBezTo>
                  <a:cubicBezTo>
                    <a:pt x="3200272" y="970334"/>
                    <a:pt x="3189239" y="948778"/>
                    <a:pt x="3183467" y="925689"/>
                  </a:cubicBezTo>
                  <a:cubicBezTo>
                    <a:pt x="3167524" y="861919"/>
                    <a:pt x="3175221" y="895748"/>
                    <a:pt x="3160889" y="824089"/>
                  </a:cubicBezTo>
                  <a:cubicBezTo>
                    <a:pt x="3144831" y="133606"/>
                    <a:pt x="3201402" y="518866"/>
                    <a:pt x="3127022" y="270934"/>
                  </a:cubicBezTo>
                  <a:cubicBezTo>
                    <a:pt x="3107140" y="204662"/>
                    <a:pt x="3128976" y="245642"/>
                    <a:pt x="3093155" y="191911"/>
                  </a:cubicBezTo>
                  <a:cubicBezTo>
                    <a:pt x="3085629" y="154282"/>
                    <a:pt x="3087740" y="113346"/>
                    <a:pt x="3070578" y="79023"/>
                  </a:cubicBezTo>
                  <a:cubicBezTo>
                    <a:pt x="3042678" y="23224"/>
                    <a:pt x="3053322" y="49832"/>
                    <a:pt x="3036711" y="0"/>
                  </a:cubicBezTo>
                  <a:lnTo>
                    <a:pt x="1885244" y="11289"/>
                  </a:lnTo>
                  <a:cubicBezTo>
                    <a:pt x="1866060" y="11648"/>
                    <a:pt x="1847967" y="21707"/>
                    <a:pt x="1828800" y="22578"/>
                  </a:cubicBezTo>
                  <a:cubicBezTo>
                    <a:pt x="1682148" y="29244"/>
                    <a:pt x="1535289" y="30104"/>
                    <a:pt x="1388533" y="33867"/>
                  </a:cubicBezTo>
                  <a:cubicBezTo>
                    <a:pt x="1362300" y="39114"/>
                    <a:pt x="1271687" y="55375"/>
                    <a:pt x="1230489" y="67734"/>
                  </a:cubicBezTo>
                  <a:cubicBezTo>
                    <a:pt x="1207693" y="74573"/>
                    <a:pt x="1186546" y="89685"/>
                    <a:pt x="1162755" y="90311"/>
                  </a:cubicBezTo>
                  <a:lnTo>
                    <a:pt x="733778" y="101600"/>
                  </a:lnTo>
                  <a:cubicBezTo>
                    <a:pt x="528751" y="127229"/>
                    <a:pt x="776830" y="101600"/>
                    <a:pt x="428978" y="101600"/>
                  </a:cubicBezTo>
                  <a:cubicBezTo>
                    <a:pt x="391161" y="101600"/>
                    <a:pt x="353719" y="109126"/>
                    <a:pt x="316089" y="112889"/>
                  </a:cubicBezTo>
                  <a:cubicBezTo>
                    <a:pt x="293779" y="120326"/>
                    <a:pt x="264270" y="126862"/>
                    <a:pt x="248355" y="146756"/>
                  </a:cubicBezTo>
                  <a:cubicBezTo>
                    <a:pt x="240922" y="156048"/>
                    <a:pt x="240830" y="169334"/>
                    <a:pt x="237067" y="180623"/>
                  </a:cubicBezTo>
                  <a:cubicBezTo>
                    <a:pt x="242390" y="196592"/>
                    <a:pt x="259644" y="245473"/>
                    <a:pt x="259644" y="259645"/>
                  </a:cubicBezTo>
                  <a:cubicBezTo>
                    <a:pt x="259644" y="342392"/>
                    <a:pt x="252118" y="348075"/>
                    <a:pt x="248355" y="372534"/>
                  </a:cubicBezTo>
                  <a:close/>
                </a:path>
              </a:pathLst>
            </a:custGeom>
            <a:noFill/>
            <a:ln w="12699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AC2BB20-85DE-BD1A-ABE9-F90F75D6D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644" y="2336800"/>
              <a:ext cx="2995781" cy="25944"/>
            </a:xfrm>
            <a:custGeom>
              <a:avLst/>
              <a:gdLst>
                <a:gd name="T0" fmla="*/ 0 w 2995781"/>
                <a:gd name="T1" fmla="*/ 0 h 25944"/>
                <a:gd name="T2" fmla="*/ 2980267 w 2995781"/>
                <a:gd name="T3" fmla="*/ 11289 h 25944"/>
                <a:gd name="T4" fmla="*/ 2935113 w 2995781"/>
                <a:gd name="T5" fmla="*/ 22578 h 25944"/>
                <a:gd name="T6" fmla="*/ 2957689 w 2995781"/>
                <a:gd name="T7" fmla="*/ 22578 h 259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95781"/>
                <a:gd name="T13" fmla="*/ 0 h 25944"/>
                <a:gd name="T14" fmla="*/ 2995781 w 2995781"/>
                <a:gd name="T15" fmla="*/ 25944 h 259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95781" h="25944">
                  <a:moveTo>
                    <a:pt x="0" y="0"/>
                  </a:moveTo>
                  <a:lnTo>
                    <a:pt x="2980267" y="11289"/>
                  </a:lnTo>
                  <a:cubicBezTo>
                    <a:pt x="2995781" y="11408"/>
                    <a:pt x="2948989" y="15640"/>
                    <a:pt x="2935112" y="22578"/>
                  </a:cubicBezTo>
                  <a:cubicBezTo>
                    <a:pt x="2928381" y="25944"/>
                    <a:pt x="2950163" y="22578"/>
                    <a:pt x="2957689" y="22578"/>
                  </a:cubicBezTo>
                </a:path>
              </a:pathLst>
            </a:custGeom>
            <a:solidFill>
              <a:schemeClr val="accent1"/>
            </a:solidFill>
            <a:ln w="12699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789C107-A8D6-C6EC-EE25-664DEFD9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867" y="2077156"/>
              <a:ext cx="1456266" cy="188500"/>
            </a:xfrm>
            <a:custGeom>
              <a:avLst/>
              <a:gdLst>
                <a:gd name="T0" fmla="*/ 0 w 1456266"/>
                <a:gd name="T1" fmla="*/ 101600 h 188500"/>
                <a:gd name="T2" fmla="*/ 33866 w 1456266"/>
                <a:gd name="T3" fmla="*/ 33866 h 188500"/>
                <a:gd name="T4" fmla="*/ 67733 w 1456266"/>
                <a:gd name="T5" fmla="*/ 22577 h 188500"/>
                <a:gd name="T6" fmla="*/ 124177 w 1456266"/>
                <a:gd name="T7" fmla="*/ 67733 h 188500"/>
                <a:gd name="T8" fmla="*/ 191911 w 1456266"/>
                <a:gd name="T9" fmla="*/ 112888 h 188500"/>
                <a:gd name="T10" fmla="*/ 293511 w 1456266"/>
                <a:gd name="T11" fmla="*/ 79022 h 188500"/>
                <a:gd name="T12" fmla="*/ 304800 w 1456266"/>
                <a:gd name="T13" fmla="*/ 45155 h 188500"/>
                <a:gd name="T14" fmla="*/ 372533 w 1456266"/>
                <a:gd name="T15" fmla="*/ 0 h 188500"/>
                <a:gd name="T16" fmla="*/ 406400 w 1456266"/>
                <a:gd name="T17" fmla="*/ 11288 h 188500"/>
                <a:gd name="T18" fmla="*/ 428977 w 1456266"/>
                <a:gd name="T19" fmla="*/ 45155 h 188500"/>
                <a:gd name="T20" fmla="*/ 462844 w 1456266"/>
                <a:gd name="T21" fmla="*/ 79022 h 188500"/>
                <a:gd name="T22" fmla="*/ 474133 w 1456266"/>
                <a:gd name="T23" fmla="*/ 112888 h 188500"/>
                <a:gd name="T24" fmla="*/ 643466 w 1456266"/>
                <a:gd name="T25" fmla="*/ 135466 h 188500"/>
                <a:gd name="T26" fmla="*/ 722489 w 1456266"/>
                <a:gd name="T27" fmla="*/ 79022 h 188500"/>
                <a:gd name="T28" fmla="*/ 733777 w 1456266"/>
                <a:gd name="T29" fmla="*/ 45155 h 188500"/>
                <a:gd name="T30" fmla="*/ 801511 w 1456266"/>
                <a:gd name="T31" fmla="*/ 22577 h 188500"/>
                <a:gd name="T32" fmla="*/ 891822 w 1456266"/>
                <a:gd name="T33" fmla="*/ 79022 h 188500"/>
                <a:gd name="T34" fmla="*/ 959555 w 1456266"/>
                <a:gd name="T35" fmla="*/ 124177 h 188500"/>
                <a:gd name="T36" fmla="*/ 1083733 w 1456266"/>
                <a:gd name="T37" fmla="*/ 101600 h 188500"/>
                <a:gd name="T38" fmla="*/ 1162755 w 1456266"/>
                <a:gd name="T39" fmla="*/ 56444 h 188500"/>
                <a:gd name="T40" fmla="*/ 1196622 w 1456266"/>
                <a:gd name="T41" fmla="*/ 45155 h 188500"/>
                <a:gd name="T42" fmla="*/ 1444977 w 1456266"/>
                <a:gd name="T43" fmla="*/ 67733 h 188500"/>
                <a:gd name="T44" fmla="*/ 1456266 w 1456266"/>
                <a:gd name="T45" fmla="*/ 56444 h 1885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56266"/>
                <a:gd name="T70" fmla="*/ 0 h 188500"/>
                <a:gd name="T71" fmla="*/ 1456266 w 1456266"/>
                <a:gd name="T72" fmla="*/ 188500 h 18850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56266" h="188500">
                  <a:moveTo>
                    <a:pt x="0" y="101600"/>
                  </a:moveTo>
                  <a:cubicBezTo>
                    <a:pt x="7436" y="79291"/>
                    <a:pt x="13973" y="49781"/>
                    <a:pt x="33866" y="33866"/>
                  </a:cubicBezTo>
                  <a:cubicBezTo>
                    <a:pt x="43158" y="26432"/>
                    <a:pt x="56444" y="26340"/>
                    <a:pt x="67733" y="22577"/>
                  </a:cubicBezTo>
                  <a:cubicBezTo>
                    <a:pt x="144002" y="48000"/>
                    <a:pt x="61329" y="12741"/>
                    <a:pt x="124177" y="67733"/>
                  </a:cubicBezTo>
                  <a:cubicBezTo>
                    <a:pt x="144598" y="85602"/>
                    <a:pt x="191911" y="112888"/>
                    <a:pt x="191911" y="112888"/>
                  </a:cubicBezTo>
                  <a:cubicBezTo>
                    <a:pt x="224963" y="107380"/>
                    <a:pt x="269090" y="109548"/>
                    <a:pt x="293511" y="79022"/>
                  </a:cubicBezTo>
                  <a:cubicBezTo>
                    <a:pt x="300945" y="69730"/>
                    <a:pt x="298199" y="55056"/>
                    <a:pt x="304800" y="45155"/>
                  </a:cubicBezTo>
                  <a:cubicBezTo>
                    <a:pt x="328961" y="8913"/>
                    <a:pt x="337026" y="11835"/>
                    <a:pt x="372533" y="0"/>
                  </a:cubicBezTo>
                  <a:cubicBezTo>
                    <a:pt x="383822" y="3763"/>
                    <a:pt x="397108" y="3854"/>
                    <a:pt x="406400" y="11288"/>
                  </a:cubicBezTo>
                  <a:cubicBezTo>
                    <a:pt x="416994" y="19764"/>
                    <a:pt x="420291" y="34732"/>
                    <a:pt x="428977" y="45155"/>
                  </a:cubicBezTo>
                  <a:cubicBezTo>
                    <a:pt x="439197" y="57420"/>
                    <a:pt x="451555" y="67733"/>
                    <a:pt x="462844" y="79022"/>
                  </a:cubicBezTo>
                  <a:cubicBezTo>
                    <a:pt x="466607" y="90311"/>
                    <a:pt x="468811" y="102245"/>
                    <a:pt x="474133" y="112888"/>
                  </a:cubicBezTo>
                  <a:cubicBezTo>
                    <a:pt x="511939" y="188500"/>
                    <a:pt x="526529" y="144461"/>
                    <a:pt x="643466" y="135466"/>
                  </a:cubicBezTo>
                  <a:cubicBezTo>
                    <a:pt x="696984" y="122087"/>
                    <a:pt x="691307" y="133590"/>
                    <a:pt x="722489" y="79022"/>
                  </a:cubicBezTo>
                  <a:cubicBezTo>
                    <a:pt x="728393" y="68690"/>
                    <a:pt x="724094" y="52072"/>
                    <a:pt x="733777" y="45155"/>
                  </a:cubicBezTo>
                  <a:cubicBezTo>
                    <a:pt x="753143" y="31322"/>
                    <a:pt x="801511" y="22577"/>
                    <a:pt x="801511" y="22577"/>
                  </a:cubicBezTo>
                  <a:cubicBezTo>
                    <a:pt x="954532" y="73585"/>
                    <a:pt x="814758" y="11591"/>
                    <a:pt x="891822" y="79022"/>
                  </a:cubicBezTo>
                  <a:cubicBezTo>
                    <a:pt x="912243" y="96890"/>
                    <a:pt x="959555" y="124177"/>
                    <a:pt x="959555" y="124177"/>
                  </a:cubicBezTo>
                  <a:cubicBezTo>
                    <a:pt x="988390" y="120058"/>
                    <a:pt x="1050983" y="113881"/>
                    <a:pt x="1083733" y="101600"/>
                  </a:cubicBezTo>
                  <a:cubicBezTo>
                    <a:pt x="1162896" y="71915"/>
                    <a:pt x="1097253" y="89195"/>
                    <a:pt x="1162755" y="56444"/>
                  </a:cubicBezTo>
                  <a:cubicBezTo>
                    <a:pt x="1173398" y="51122"/>
                    <a:pt x="1185333" y="48918"/>
                    <a:pt x="1196622" y="45155"/>
                  </a:cubicBezTo>
                  <a:cubicBezTo>
                    <a:pt x="1288649" y="58302"/>
                    <a:pt x="1340506" y="67733"/>
                    <a:pt x="1444977" y="67733"/>
                  </a:cubicBezTo>
                  <a:cubicBezTo>
                    <a:pt x="1450299" y="67733"/>
                    <a:pt x="1452503" y="60207"/>
                    <a:pt x="1456266" y="56444"/>
                  </a:cubicBezTo>
                </a:path>
              </a:pathLst>
            </a:custGeom>
            <a:noFill/>
            <a:ln w="12699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3" name="Group 18">
            <a:extLst>
              <a:ext uri="{FF2B5EF4-FFF2-40B4-BE49-F238E27FC236}">
                <a16:creationId xmlns:a16="http://schemas.microsoft.com/office/drawing/2014/main" id="{F59B6091-F421-5086-FF45-D95EB541CB2B}"/>
              </a:ext>
            </a:extLst>
          </p:cNvPr>
          <p:cNvGrpSpPr>
            <a:grpSpLocks/>
          </p:cNvGrpSpPr>
          <p:nvPr/>
        </p:nvGrpSpPr>
        <p:grpSpPr bwMode="auto">
          <a:xfrm>
            <a:off x="8907294" y="1092200"/>
            <a:ext cx="2325687" cy="1541463"/>
            <a:chOff x="5554133" y="2664178"/>
            <a:chExt cx="2325511" cy="1540962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8A65C454-A487-F2C0-F854-0FB29AA7A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4844" y="2664178"/>
              <a:ext cx="304800" cy="982133"/>
              <a:chOff x="7574844" y="2664178"/>
              <a:chExt cx="304800" cy="982133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5DE7021-9A5A-D289-61D2-BF19D0D2B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4844" y="2664178"/>
                <a:ext cx="304800" cy="692797"/>
              </a:xfrm>
              <a:custGeom>
                <a:avLst/>
                <a:gdLst>
                  <a:gd name="T0" fmla="*/ 11289 w 304800"/>
                  <a:gd name="T1" fmla="*/ 191911 h 692797"/>
                  <a:gd name="T2" fmla="*/ 0 w 304800"/>
                  <a:gd name="T3" fmla="*/ 158044 h 692797"/>
                  <a:gd name="T4" fmla="*/ 33867 w 304800"/>
                  <a:gd name="T5" fmla="*/ 33866 h 692797"/>
                  <a:gd name="T6" fmla="*/ 67734 w 304800"/>
                  <a:gd name="T7" fmla="*/ 11289 h 692797"/>
                  <a:gd name="T8" fmla="*/ 101600 w 304800"/>
                  <a:gd name="T9" fmla="*/ 0 h 692797"/>
                  <a:gd name="T10" fmla="*/ 203200 w 304800"/>
                  <a:gd name="T11" fmla="*/ 11289 h 692797"/>
                  <a:gd name="T12" fmla="*/ 237067 w 304800"/>
                  <a:gd name="T13" fmla="*/ 33866 h 692797"/>
                  <a:gd name="T14" fmla="*/ 293512 w 304800"/>
                  <a:gd name="T15" fmla="*/ 112889 h 692797"/>
                  <a:gd name="T16" fmla="*/ 304800 w 304800"/>
                  <a:gd name="T17" fmla="*/ 146755 h 692797"/>
                  <a:gd name="T18" fmla="*/ 293512 w 304800"/>
                  <a:gd name="T19" fmla="*/ 203200 h 692797"/>
                  <a:gd name="T20" fmla="*/ 248356 w 304800"/>
                  <a:gd name="T21" fmla="*/ 304800 h 692797"/>
                  <a:gd name="T22" fmla="*/ 214489 w 304800"/>
                  <a:gd name="T23" fmla="*/ 316089 h 692797"/>
                  <a:gd name="T24" fmla="*/ 146756 w 304800"/>
                  <a:gd name="T25" fmla="*/ 361244 h 692797"/>
                  <a:gd name="T26" fmla="*/ 146756 w 304800"/>
                  <a:gd name="T27" fmla="*/ 361244 h 692797"/>
                  <a:gd name="T28" fmla="*/ 79023 w 304800"/>
                  <a:gd name="T29" fmla="*/ 428978 h 692797"/>
                  <a:gd name="T30" fmla="*/ 33867 w 304800"/>
                  <a:gd name="T31" fmla="*/ 496711 h 692797"/>
                  <a:gd name="T32" fmla="*/ 56445 w 304800"/>
                  <a:gd name="T33" fmla="*/ 609600 h 692797"/>
                  <a:gd name="T34" fmla="*/ 90312 w 304800"/>
                  <a:gd name="T35" fmla="*/ 643466 h 692797"/>
                  <a:gd name="T36" fmla="*/ 180623 w 304800"/>
                  <a:gd name="T37" fmla="*/ 688622 h 69279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04800"/>
                  <a:gd name="T58" fmla="*/ 0 h 692797"/>
                  <a:gd name="T59" fmla="*/ 304800 w 304800"/>
                  <a:gd name="T60" fmla="*/ 692797 h 69279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04800" h="692797">
                    <a:moveTo>
                      <a:pt x="11289" y="191911"/>
                    </a:moveTo>
                    <a:cubicBezTo>
                      <a:pt x="7526" y="180622"/>
                      <a:pt x="0" y="169944"/>
                      <a:pt x="0" y="158044"/>
                    </a:cubicBezTo>
                    <a:cubicBezTo>
                      <a:pt x="0" y="111301"/>
                      <a:pt x="262" y="67471"/>
                      <a:pt x="33867" y="33866"/>
                    </a:cubicBezTo>
                    <a:cubicBezTo>
                      <a:pt x="43461" y="24272"/>
                      <a:pt x="55599" y="17357"/>
                      <a:pt x="67734" y="11289"/>
                    </a:cubicBezTo>
                    <a:cubicBezTo>
                      <a:pt x="78377" y="5968"/>
                      <a:pt x="90311" y="3763"/>
                      <a:pt x="101600" y="0"/>
                    </a:cubicBezTo>
                    <a:cubicBezTo>
                      <a:pt x="135467" y="3763"/>
                      <a:pt x="170142" y="3025"/>
                      <a:pt x="203200" y="11289"/>
                    </a:cubicBezTo>
                    <a:cubicBezTo>
                      <a:pt x="216362" y="14580"/>
                      <a:pt x="227473" y="24272"/>
                      <a:pt x="237067" y="33866"/>
                    </a:cubicBezTo>
                    <a:cubicBezTo>
                      <a:pt x="251069" y="47868"/>
                      <a:pt x="280692" y="93660"/>
                      <a:pt x="293512" y="112889"/>
                    </a:cubicBezTo>
                    <a:cubicBezTo>
                      <a:pt x="297275" y="124178"/>
                      <a:pt x="304800" y="134856"/>
                      <a:pt x="304800" y="146755"/>
                    </a:cubicBezTo>
                    <a:cubicBezTo>
                      <a:pt x="304800" y="165943"/>
                      <a:pt x="298560" y="184689"/>
                      <a:pt x="293512" y="203200"/>
                    </a:cubicBezTo>
                    <a:cubicBezTo>
                      <a:pt x="288218" y="222613"/>
                      <a:pt x="271836" y="286016"/>
                      <a:pt x="248356" y="304800"/>
                    </a:cubicBezTo>
                    <a:cubicBezTo>
                      <a:pt x="239064" y="312234"/>
                      <a:pt x="224891" y="310310"/>
                      <a:pt x="214489" y="316089"/>
                    </a:cubicBezTo>
                    <a:cubicBezTo>
                      <a:pt x="190769" y="329267"/>
                      <a:pt x="169334" y="346192"/>
                      <a:pt x="146756" y="361244"/>
                    </a:cubicBezTo>
                    <a:cubicBezTo>
                      <a:pt x="124178" y="383822"/>
                      <a:pt x="96735" y="402411"/>
                      <a:pt x="79023" y="428978"/>
                    </a:cubicBezTo>
                    <a:lnTo>
                      <a:pt x="33867" y="496711"/>
                    </a:lnTo>
                    <a:cubicBezTo>
                      <a:pt x="34823" y="503403"/>
                      <a:pt x="42116" y="588106"/>
                      <a:pt x="56445" y="609600"/>
                    </a:cubicBezTo>
                    <a:cubicBezTo>
                      <a:pt x="65301" y="622883"/>
                      <a:pt x="77710" y="633665"/>
                      <a:pt x="90312" y="643466"/>
                    </a:cubicBezTo>
                    <a:cubicBezTo>
                      <a:pt x="153737" y="692797"/>
                      <a:pt x="133841" y="688622"/>
                      <a:pt x="180623" y="688622"/>
                    </a:cubicBezTo>
                  </a:path>
                </a:pathLst>
              </a:custGeom>
              <a:noFill/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635E3C03-14D2-BA9B-D4EA-C8E6101A9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803" y="3508963"/>
                <a:ext cx="139621" cy="137348"/>
              </a:xfrm>
              <a:custGeom>
                <a:avLst/>
                <a:gdLst>
                  <a:gd name="T0" fmla="*/ 44641 w 139621"/>
                  <a:gd name="T1" fmla="*/ 1881 h 137348"/>
                  <a:gd name="T2" fmla="*/ 10775 w 139621"/>
                  <a:gd name="T3" fmla="*/ 24459 h 137348"/>
                  <a:gd name="T4" fmla="*/ 55930 w 139621"/>
                  <a:gd name="T5" fmla="*/ 126059 h 137348"/>
                  <a:gd name="T6" fmla="*/ 89797 w 139621"/>
                  <a:gd name="T7" fmla="*/ 137348 h 137348"/>
                  <a:gd name="T8" fmla="*/ 134953 w 139621"/>
                  <a:gd name="T9" fmla="*/ 69615 h 137348"/>
                  <a:gd name="T10" fmla="*/ 112375 w 139621"/>
                  <a:gd name="T11" fmla="*/ 35748 h 137348"/>
                  <a:gd name="T12" fmla="*/ 44641 w 139621"/>
                  <a:gd name="T13" fmla="*/ 1881 h 1373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621"/>
                  <a:gd name="T22" fmla="*/ 0 h 137348"/>
                  <a:gd name="T23" fmla="*/ 139621 w 139621"/>
                  <a:gd name="T24" fmla="*/ 137348 h 13734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621" h="137348">
                    <a:moveTo>
                      <a:pt x="44641" y="1881"/>
                    </a:moveTo>
                    <a:cubicBezTo>
                      <a:pt x="27708" y="0"/>
                      <a:pt x="14065" y="11297"/>
                      <a:pt x="10775" y="24459"/>
                    </a:cubicBezTo>
                    <a:cubicBezTo>
                      <a:pt x="0" y="67561"/>
                      <a:pt x="23098" y="104171"/>
                      <a:pt x="55930" y="126059"/>
                    </a:cubicBezTo>
                    <a:cubicBezTo>
                      <a:pt x="65831" y="132660"/>
                      <a:pt x="78508" y="133585"/>
                      <a:pt x="89797" y="137348"/>
                    </a:cubicBezTo>
                    <a:cubicBezTo>
                      <a:pt x="103896" y="123249"/>
                      <a:pt x="139621" y="97621"/>
                      <a:pt x="134953" y="69615"/>
                    </a:cubicBezTo>
                    <a:cubicBezTo>
                      <a:pt x="132722" y="56232"/>
                      <a:pt x="122970" y="44224"/>
                      <a:pt x="112375" y="35748"/>
                    </a:cubicBezTo>
                    <a:cubicBezTo>
                      <a:pt x="74938" y="5798"/>
                      <a:pt x="61574" y="3762"/>
                      <a:pt x="44641" y="1881"/>
                    </a:cubicBezTo>
                    <a:close/>
                  </a:path>
                </a:pathLst>
              </a:custGeom>
              <a:noFill/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4D75580-4F78-724B-5A00-87437426E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133" y="2878047"/>
              <a:ext cx="1715911" cy="113509"/>
            </a:xfrm>
            <a:custGeom>
              <a:avLst/>
              <a:gdLst>
                <a:gd name="T0" fmla="*/ 0 w 1715911"/>
                <a:gd name="T1" fmla="*/ 34486 h 113509"/>
                <a:gd name="T2" fmla="*/ 33867 w 1715911"/>
                <a:gd name="T3" fmla="*/ 23197 h 113509"/>
                <a:gd name="T4" fmla="*/ 327378 w 1715911"/>
                <a:gd name="T5" fmla="*/ 23197 h 113509"/>
                <a:gd name="T6" fmla="*/ 372534 w 1715911"/>
                <a:gd name="T7" fmla="*/ 45775 h 113509"/>
                <a:gd name="T8" fmla="*/ 440267 w 1715911"/>
                <a:gd name="T9" fmla="*/ 90931 h 113509"/>
                <a:gd name="T10" fmla="*/ 508000 w 1715911"/>
                <a:gd name="T11" fmla="*/ 113509 h 113509"/>
                <a:gd name="T12" fmla="*/ 677334 w 1715911"/>
                <a:gd name="T13" fmla="*/ 90931 h 113509"/>
                <a:gd name="T14" fmla="*/ 745067 w 1715911"/>
                <a:gd name="T15" fmla="*/ 57064 h 113509"/>
                <a:gd name="T16" fmla="*/ 857956 w 1715911"/>
                <a:gd name="T17" fmla="*/ 23197 h 113509"/>
                <a:gd name="T18" fmla="*/ 925689 w 1715911"/>
                <a:gd name="T19" fmla="*/ 45775 h 113509"/>
                <a:gd name="T20" fmla="*/ 970845 w 1715911"/>
                <a:gd name="T21" fmla="*/ 68353 h 113509"/>
                <a:gd name="T22" fmla="*/ 1049867 w 1715911"/>
                <a:gd name="T23" fmla="*/ 79642 h 113509"/>
                <a:gd name="T24" fmla="*/ 1241778 w 1715911"/>
                <a:gd name="T25" fmla="*/ 79642 h 113509"/>
                <a:gd name="T26" fmla="*/ 1320800 w 1715911"/>
                <a:gd name="T27" fmla="*/ 90931 h 113509"/>
                <a:gd name="T28" fmla="*/ 1422400 w 1715911"/>
                <a:gd name="T29" fmla="*/ 102220 h 113509"/>
                <a:gd name="T30" fmla="*/ 1490134 w 1715911"/>
                <a:gd name="T31" fmla="*/ 102220 h 113509"/>
                <a:gd name="T32" fmla="*/ 1636889 w 1715911"/>
                <a:gd name="T33" fmla="*/ 90931 h 113509"/>
                <a:gd name="T34" fmla="*/ 1670756 w 1715911"/>
                <a:gd name="T35" fmla="*/ 79642 h 113509"/>
                <a:gd name="T36" fmla="*/ 1715911 w 1715911"/>
                <a:gd name="T37" fmla="*/ 68353 h 1135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15911"/>
                <a:gd name="T58" fmla="*/ 0 h 113509"/>
                <a:gd name="T59" fmla="*/ 1715911 w 1715911"/>
                <a:gd name="T60" fmla="*/ 113509 h 11350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15911" h="113509">
                  <a:moveTo>
                    <a:pt x="0" y="34486"/>
                  </a:moveTo>
                  <a:cubicBezTo>
                    <a:pt x="11289" y="30723"/>
                    <a:pt x="22198" y="25531"/>
                    <a:pt x="33867" y="23197"/>
                  </a:cubicBezTo>
                  <a:cubicBezTo>
                    <a:pt x="149856" y="0"/>
                    <a:pt x="177558" y="15312"/>
                    <a:pt x="327378" y="23197"/>
                  </a:cubicBezTo>
                  <a:cubicBezTo>
                    <a:pt x="342430" y="30723"/>
                    <a:pt x="358104" y="37117"/>
                    <a:pt x="372534" y="45775"/>
                  </a:cubicBezTo>
                  <a:cubicBezTo>
                    <a:pt x="395802" y="59736"/>
                    <a:pt x="414524" y="82350"/>
                    <a:pt x="440267" y="90931"/>
                  </a:cubicBezTo>
                  <a:lnTo>
                    <a:pt x="508000" y="113509"/>
                  </a:lnTo>
                  <a:cubicBezTo>
                    <a:pt x="605645" y="104632"/>
                    <a:pt x="607528" y="110876"/>
                    <a:pt x="677334" y="90931"/>
                  </a:cubicBezTo>
                  <a:cubicBezTo>
                    <a:pt x="763787" y="66230"/>
                    <a:pt x="656015" y="96643"/>
                    <a:pt x="745067" y="57064"/>
                  </a:cubicBezTo>
                  <a:cubicBezTo>
                    <a:pt x="780405" y="41358"/>
                    <a:pt x="820427" y="32579"/>
                    <a:pt x="857956" y="23197"/>
                  </a:cubicBezTo>
                  <a:cubicBezTo>
                    <a:pt x="880534" y="30723"/>
                    <a:pt x="904403" y="35132"/>
                    <a:pt x="925689" y="45775"/>
                  </a:cubicBezTo>
                  <a:cubicBezTo>
                    <a:pt x="940741" y="53301"/>
                    <a:pt x="954609" y="63925"/>
                    <a:pt x="970845" y="68353"/>
                  </a:cubicBezTo>
                  <a:cubicBezTo>
                    <a:pt x="996516" y="75354"/>
                    <a:pt x="1023526" y="75879"/>
                    <a:pt x="1049867" y="79642"/>
                  </a:cubicBezTo>
                  <a:cubicBezTo>
                    <a:pt x="1131712" y="52360"/>
                    <a:pt x="1081304" y="64359"/>
                    <a:pt x="1241778" y="79642"/>
                  </a:cubicBezTo>
                  <a:cubicBezTo>
                    <a:pt x="1268266" y="82165"/>
                    <a:pt x="1294397" y="87631"/>
                    <a:pt x="1320800" y="90931"/>
                  </a:cubicBezTo>
                  <a:cubicBezTo>
                    <a:pt x="1354612" y="95158"/>
                    <a:pt x="1388533" y="98457"/>
                    <a:pt x="1422400" y="102220"/>
                  </a:cubicBezTo>
                  <a:cubicBezTo>
                    <a:pt x="1512712" y="72116"/>
                    <a:pt x="1399822" y="102220"/>
                    <a:pt x="1490134" y="102220"/>
                  </a:cubicBezTo>
                  <a:cubicBezTo>
                    <a:pt x="1539197" y="102220"/>
                    <a:pt x="1587971" y="94694"/>
                    <a:pt x="1636889" y="90931"/>
                  </a:cubicBezTo>
                  <a:cubicBezTo>
                    <a:pt x="1648178" y="87168"/>
                    <a:pt x="1659314" y="82911"/>
                    <a:pt x="1670756" y="79642"/>
                  </a:cubicBezTo>
                  <a:cubicBezTo>
                    <a:pt x="1685674" y="75380"/>
                    <a:pt x="1715911" y="68353"/>
                    <a:pt x="1715911" y="68353"/>
                  </a:cubicBezTo>
                </a:path>
              </a:pathLst>
            </a:custGeom>
            <a:noFill/>
            <a:ln w="12699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57850FA-15C6-A92B-4535-D267251BB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133" y="3431822"/>
              <a:ext cx="1591734" cy="101600"/>
            </a:xfrm>
            <a:custGeom>
              <a:avLst/>
              <a:gdLst>
                <a:gd name="T0" fmla="*/ 0 w 1591734"/>
                <a:gd name="T1" fmla="*/ 56445 h 101600"/>
                <a:gd name="T2" fmla="*/ 22578 w 1591734"/>
                <a:gd name="T3" fmla="*/ 22578 h 101600"/>
                <a:gd name="T4" fmla="*/ 90311 w 1591734"/>
                <a:gd name="T5" fmla="*/ 0 h 101600"/>
                <a:gd name="T6" fmla="*/ 349956 w 1591734"/>
                <a:gd name="T7" fmla="*/ 11289 h 101600"/>
                <a:gd name="T8" fmla="*/ 383823 w 1591734"/>
                <a:gd name="T9" fmla="*/ 33867 h 101600"/>
                <a:gd name="T10" fmla="*/ 462845 w 1591734"/>
                <a:gd name="T11" fmla="*/ 67734 h 101600"/>
                <a:gd name="T12" fmla="*/ 711200 w 1591734"/>
                <a:gd name="T13" fmla="*/ 56445 h 101600"/>
                <a:gd name="T14" fmla="*/ 745067 w 1591734"/>
                <a:gd name="T15" fmla="*/ 45156 h 101600"/>
                <a:gd name="T16" fmla="*/ 1083734 w 1591734"/>
                <a:gd name="T17" fmla="*/ 56445 h 101600"/>
                <a:gd name="T18" fmla="*/ 1399823 w 1591734"/>
                <a:gd name="T19" fmla="*/ 90311 h 101600"/>
                <a:gd name="T20" fmla="*/ 1501423 w 1591734"/>
                <a:gd name="T21" fmla="*/ 101600 h 101600"/>
                <a:gd name="T22" fmla="*/ 1580445 w 1591734"/>
                <a:gd name="T23" fmla="*/ 79022 h 101600"/>
                <a:gd name="T24" fmla="*/ 1591734 w 1591734"/>
                <a:gd name="T25" fmla="*/ 67734 h 10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91734"/>
                <a:gd name="T40" fmla="*/ 0 h 101600"/>
                <a:gd name="T41" fmla="*/ 1591734 w 1591734"/>
                <a:gd name="T42" fmla="*/ 101600 h 10160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91734" h="101600">
                  <a:moveTo>
                    <a:pt x="0" y="56445"/>
                  </a:moveTo>
                  <a:cubicBezTo>
                    <a:pt x="7526" y="45156"/>
                    <a:pt x="11073" y="29769"/>
                    <a:pt x="22578" y="22578"/>
                  </a:cubicBezTo>
                  <a:cubicBezTo>
                    <a:pt x="42759" y="9964"/>
                    <a:pt x="90311" y="0"/>
                    <a:pt x="90311" y="0"/>
                  </a:cubicBezTo>
                  <a:cubicBezTo>
                    <a:pt x="176859" y="3763"/>
                    <a:pt x="263897" y="1359"/>
                    <a:pt x="349956" y="11289"/>
                  </a:cubicBezTo>
                  <a:cubicBezTo>
                    <a:pt x="363434" y="12844"/>
                    <a:pt x="372043" y="27135"/>
                    <a:pt x="383823" y="33867"/>
                  </a:cubicBezTo>
                  <a:cubicBezTo>
                    <a:pt x="422883" y="56187"/>
                    <a:pt x="424849" y="55069"/>
                    <a:pt x="462845" y="67734"/>
                  </a:cubicBezTo>
                  <a:cubicBezTo>
                    <a:pt x="545630" y="63971"/>
                    <a:pt x="628593" y="63054"/>
                    <a:pt x="711200" y="56445"/>
                  </a:cubicBezTo>
                  <a:cubicBezTo>
                    <a:pt x="723062" y="55496"/>
                    <a:pt x="733167" y="45156"/>
                    <a:pt x="745067" y="45156"/>
                  </a:cubicBezTo>
                  <a:cubicBezTo>
                    <a:pt x="858019" y="45156"/>
                    <a:pt x="970845" y="52682"/>
                    <a:pt x="1083734" y="56445"/>
                  </a:cubicBezTo>
                  <a:cubicBezTo>
                    <a:pt x="1242099" y="88118"/>
                    <a:pt x="1045301" y="50919"/>
                    <a:pt x="1399823" y="90311"/>
                  </a:cubicBezTo>
                  <a:lnTo>
                    <a:pt x="1501423" y="101600"/>
                  </a:lnTo>
                  <a:cubicBezTo>
                    <a:pt x="1515892" y="97983"/>
                    <a:pt x="1564249" y="87120"/>
                    <a:pt x="1580445" y="79022"/>
                  </a:cubicBezTo>
                  <a:cubicBezTo>
                    <a:pt x="1585205" y="76642"/>
                    <a:pt x="1587971" y="71497"/>
                    <a:pt x="1591734" y="67734"/>
                  </a:cubicBezTo>
                </a:path>
              </a:pathLst>
            </a:custGeom>
            <a:noFill/>
            <a:ln w="12699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726AAE0-E5C5-03F6-A9DE-8704E1687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8000" y="4018844"/>
              <a:ext cx="1512711" cy="186296"/>
            </a:xfrm>
            <a:custGeom>
              <a:avLst/>
              <a:gdLst>
                <a:gd name="T0" fmla="*/ 0 w 1512711"/>
                <a:gd name="T1" fmla="*/ 56445 h 186296"/>
                <a:gd name="T2" fmla="*/ 67733 w 1512711"/>
                <a:gd name="T3" fmla="*/ 11289 h 186296"/>
                <a:gd name="T4" fmla="*/ 508000 w 1512711"/>
                <a:gd name="T5" fmla="*/ 0 h 186296"/>
                <a:gd name="T6" fmla="*/ 666044 w 1512711"/>
                <a:gd name="T7" fmla="*/ 11289 h 186296"/>
                <a:gd name="T8" fmla="*/ 733778 w 1512711"/>
                <a:gd name="T9" fmla="*/ 33867 h 186296"/>
                <a:gd name="T10" fmla="*/ 767644 w 1512711"/>
                <a:gd name="T11" fmla="*/ 45156 h 186296"/>
                <a:gd name="T12" fmla="*/ 891822 w 1512711"/>
                <a:gd name="T13" fmla="*/ 112889 h 186296"/>
                <a:gd name="T14" fmla="*/ 993422 w 1512711"/>
                <a:gd name="T15" fmla="*/ 135467 h 186296"/>
                <a:gd name="T16" fmla="*/ 1106311 w 1512711"/>
                <a:gd name="T17" fmla="*/ 169334 h 186296"/>
                <a:gd name="T18" fmla="*/ 1174044 w 1512711"/>
                <a:gd name="T19" fmla="*/ 180623 h 186296"/>
                <a:gd name="T20" fmla="*/ 1320800 w 1512711"/>
                <a:gd name="T21" fmla="*/ 169334 h 186296"/>
                <a:gd name="T22" fmla="*/ 1388533 w 1512711"/>
                <a:gd name="T23" fmla="*/ 101600 h 186296"/>
                <a:gd name="T24" fmla="*/ 1422400 w 1512711"/>
                <a:gd name="T25" fmla="*/ 90312 h 186296"/>
                <a:gd name="T26" fmla="*/ 1478844 w 1512711"/>
                <a:gd name="T27" fmla="*/ 101600 h 186296"/>
                <a:gd name="T28" fmla="*/ 1512711 w 1512711"/>
                <a:gd name="T29" fmla="*/ 79023 h 1862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512711"/>
                <a:gd name="T46" fmla="*/ 0 h 186296"/>
                <a:gd name="T47" fmla="*/ 1512711 w 1512711"/>
                <a:gd name="T48" fmla="*/ 186296 h 1862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512711" h="186296">
                  <a:moveTo>
                    <a:pt x="0" y="56445"/>
                  </a:moveTo>
                  <a:cubicBezTo>
                    <a:pt x="24044" y="20379"/>
                    <a:pt x="17580" y="13622"/>
                    <a:pt x="67733" y="11289"/>
                  </a:cubicBezTo>
                  <a:cubicBezTo>
                    <a:pt x="214378" y="4468"/>
                    <a:pt x="361244" y="3763"/>
                    <a:pt x="508000" y="0"/>
                  </a:cubicBezTo>
                  <a:cubicBezTo>
                    <a:pt x="560681" y="3763"/>
                    <a:pt x="613813" y="3454"/>
                    <a:pt x="666044" y="11289"/>
                  </a:cubicBezTo>
                  <a:cubicBezTo>
                    <a:pt x="689580" y="14819"/>
                    <a:pt x="711200" y="26341"/>
                    <a:pt x="733778" y="33867"/>
                  </a:cubicBezTo>
                  <a:cubicBezTo>
                    <a:pt x="745067" y="37630"/>
                    <a:pt x="757743" y="38555"/>
                    <a:pt x="767644" y="45156"/>
                  </a:cubicBezTo>
                  <a:cubicBezTo>
                    <a:pt x="802967" y="68705"/>
                    <a:pt x="855233" y="105571"/>
                    <a:pt x="891822" y="112889"/>
                  </a:cubicBezTo>
                  <a:cubicBezTo>
                    <a:pt x="924051" y="119335"/>
                    <a:pt x="961534" y="125901"/>
                    <a:pt x="993422" y="135467"/>
                  </a:cubicBezTo>
                  <a:cubicBezTo>
                    <a:pt x="1051013" y="152744"/>
                    <a:pt x="1054275" y="158927"/>
                    <a:pt x="1106311" y="169334"/>
                  </a:cubicBezTo>
                  <a:cubicBezTo>
                    <a:pt x="1128756" y="173823"/>
                    <a:pt x="1151466" y="176860"/>
                    <a:pt x="1174044" y="180623"/>
                  </a:cubicBezTo>
                  <a:cubicBezTo>
                    <a:pt x="1222963" y="176860"/>
                    <a:pt x="1274762" y="186296"/>
                    <a:pt x="1320800" y="169334"/>
                  </a:cubicBezTo>
                  <a:cubicBezTo>
                    <a:pt x="1350761" y="158296"/>
                    <a:pt x="1358241" y="111696"/>
                    <a:pt x="1388533" y="101600"/>
                  </a:cubicBezTo>
                  <a:lnTo>
                    <a:pt x="1422400" y="90312"/>
                  </a:lnTo>
                  <a:cubicBezTo>
                    <a:pt x="1441215" y="94075"/>
                    <a:pt x="1459805" y="103980"/>
                    <a:pt x="1478844" y="101600"/>
                  </a:cubicBezTo>
                  <a:cubicBezTo>
                    <a:pt x="1492307" y="99917"/>
                    <a:pt x="1512711" y="79023"/>
                    <a:pt x="1512711" y="79023"/>
                  </a:cubicBezTo>
                </a:path>
              </a:pathLst>
            </a:custGeom>
            <a:noFill/>
            <a:ln w="12699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0" name="Group 22">
            <a:extLst>
              <a:ext uri="{FF2B5EF4-FFF2-40B4-BE49-F238E27FC236}">
                <a16:creationId xmlns:a16="http://schemas.microsoft.com/office/drawing/2014/main" id="{511CB719-EE8F-A6E7-75DF-65300196FEBA}"/>
              </a:ext>
            </a:extLst>
          </p:cNvPr>
          <p:cNvGrpSpPr>
            <a:grpSpLocks/>
          </p:cNvGrpSpPr>
          <p:nvPr/>
        </p:nvGrpSpPr>
        <p:grpSpPr bwMode="auto">
          <a:xfrm>
            <a:off x="10329694" y="2673350"/>
            <a:ext cx="1331912" cy="563563"/>
            <a:chOff x="6976533" y="4245129"/>
            <a:chExt cx="1332089" cy="563938"/>
          </a:xfrm>
        </p:grpSpPr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63857308-4697-581E-F3FD-819B8D98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533" y="4245129"/>
              <a:ext cx="1332089" cy="563938"/>
            </a:xfrm>
            <a:custGeom>
              <a:avLst/>
              <a:gdLst>
                <a:gd name="T0" fmla="*/ 869245 w 1332089"/>
                <a:gd name="T1" fmla="*/ 78515 h 563938"/>
                <a:gd name="T2" fmla="*/ 270934 w 1332089"/>
                <a:gd name="T3" fmla="*/ 67227 h 563938"/>
                <a:gd name="T4" fmla="*/ 112889 w 1332089"/>
                <a:gd name="T5" fmla="*/ 101093 h 563938"/>
                <a:gd name="T6" fmla="*/ 79023 w 1332089"/>
                <a:gd name="T7" fmla="*/ 112382 h 563938"/>
                <a:gd name="T8" fmla="*/ 45156 w 1332089"/>
                <a:gd name="T9" fmla="*/ 146249 h 563938"/>
                <a:gd name="T10" fmla="*/ 11289 w 1332089"/>
                <a:gd name="T11" fmla="*/ 168827 h 563938"/>
                <a:gd name="T12" fmla="*/ 0 w 1332089"/>
                <a:gd name="T13" fmla="*/ 202693 h 563938"/>
                <a:gd name="T14" fmla="*/ 45156 w 1332089"/>
                <a:gd name="T15" fmla="*/ 326871 h 563938"/>
                <a:gd name="T16" fmla="*/ 124178 w 1332089"/>
                <a:gd name="T17" fmla="*/ 372027 h 563938"/>
                <a:gd name="T18" fmla="*/ 203200 w 1332089"/>
                <a:gd name="T19" fmla="*/ 417182 h 563938"/>
                <a:gd name="T20" fmla="*/ 248356 w 1332089"/>
                <a:gd name="T21" fmla="*/ 428471 h 563938"/>
                <a:gd name="T22" fmla="*/ 372534 w 1332089"/>
                <a:gd name="T23" fmla="*/ 473627 h 563938"/>
                <a:gd name="T24" fmla="*/ 417689 w 1332089"/>
                <a:gd name="T25" fmla="*/ 484915 h 563938"/>
                <a:gd name="T26" fmla="*/ 474134 w 1332089"/>
                <a:gd name="T27" fmla="*/ 507493 h 563938"/>
                <a:gd name="T28" fmla="*/ 541867 w 1332089"/>
                <a:gd name="T29" fmla="*/ 518782 h 563938"/>
                <a:gd name="T30" fmla="*/ 575734 w 1332089"/>
                <a:gd name="T31" fmla="*/ 541360 h 563938"/>
                <a:gd name="T32" fmla="*/ 654756 w 1332089"/>
                <a:gd name="T33" fmla="*/ 552649 h 563938"/>
                <a:gd name="T34" fmla="*/ 903111 w 1332089"/>
                <a:gd name="T35" fmla="*/ 563938 h 563938"/>
                <a:gd name="T36" fmla="*/ 1061156 w 1332089"/>
                <a:gd name="T37" fmla="*/ 552649 h 563938"/>
                <a:gd name="T38" fmla="*/ 1230489 w 1332089"/>
                <a:gd name="T39" fmla="*/ 530071 h 563938"/>
                <a:gd name="T40" fmla="*/ 1275645 w 1332089"/>
                <a:gd name="T41" fmla="*/ 484915 h 563938"/>
                <a:gd name="T42" fmla="*/ 1309511 w 1332089"/>
                <a:gd name="T43" fmla="*/ 462338 h 563938"/>
                <a:gd name="T44" fmla="*/ 1332089 w 1332089"/>
                <a:gd name="T45" fmla="*/ 428471 h 563938"/>
                <a:gd name="T46" fmla="*/ 1298223 w 1332089"/>
                <a:gd name="T47" fmla="*/ 247849 h 563938"/>
                <a:gd name="T48" fmla="*/ 1275645 w 1332089"/>
                <a:gd name="T49" fmla="*/ 213982 h 563938"/>
                <a:gd name="T50" fmla="*/ 1207911 w 1332089"/>
                <a:gd name="T51" fmla="*/ 168827 h 563938"/>
                <a:gd name="T52" fmla="*/ 1174045 w 1332089"/>
                <a:gd name="T53" fmla="*/ 146249 h 563938"/>
                <a:gd name="T54" fmla="*/ 1140178 w 1332089"/>
                <a:gd name="T55" fmla="*/ 123671 h 563938"/>
                <a:gd name="T56" fmla="*/ 1095023 w 1332089"/>
                <a:gd name="T57" fmla="*/ 112382 h 563938"/>
                <a:gd name="T58" fmla="*/ 1049867 w 1332089"/>
                <a:gd name="T59" fmla="*/ 89804 h 563938"/>
                <a:gd name="T60" fmla="*/ 801511 w 1332089"/>
                <a:gd name="T61" fmla="*/ 78515 h 56393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332089"/>
                <a:gd name="T94" fmla="*/ 0 h 563938"/>
                <a:gd name="T95" fmla="*/ 1332089 w 1332089"/>
                <a:gd name="T96" fmla="*/ 563938 h 56393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332089" h="563938">
                  <a:moveTo>
                    <a:pt x="869245" y="78515"/>
                  </a:moveTo>
                  <a:cubicBezTo>
                    <a:pt x="633689" y="0"/>
                    <a:pt x="825305" y="55432"/>
                    <a:pt x="270934" y="67227"/>
                  </a:cubicBezTo>
                  <a:cubicBezTo>
                    <a:pt x="227732" y="75867"/>
                    <a:pt x="160948" y="87362"/>
                    <a:pt x="112889" y="101093"/>
                  </a:cubicBezTo>
                  <a:cubicBezTo>
                    <a:pt x="101448" y="104362"/>
                    <a:pt x="90312" y="108619"/>
                    <a:pt x="79023" y="112382"/>
                  </a:cubicBezTo>
                  <a:cubicBezTo>
                    <a:pt x="67734" y="123671"/>
                    <a:pt x="57421" y="136028"/>
                    <a:pt x="45156" y="146249"/>
                  </a:cubicBezTo>
                  <a:cubicBezTo>
                    <a:pt x="34733" y="154935"/>
                    <a:pt x="19765" y="158232"/>
                    <a:pt x="11289" y="168827"/>
                  </a:cubicBezTo>
                  <a:cubicBezTo>
                    <a:pt x="3855" y="178119"/>
                    <a:pt x="3763" y="191404"/>
                    <a:pt x="0" y="202693"/>
                  </a:cubicBezTo>
                  <a:cubicBezTo>
                    <a:pt x="8284" y="244115"/>
                    <a:pt x="13093" y="294808"/>
                    <a:pt x="45156" y="326871"/>
                  </a:cubicBezTo>
                  <a:cubicBezTo>
                    <a:pt x="63490" y="345205"/>
                    <a:pt x="103520" y="360223"/>
                    <a:pt x="124178" y="372027"/>
                  </a:cubicBezTo>
                  <a:cubicBezTo>
                    <a:pt x="165856" y="395843"/>
                    <a:pt x="153589" y="398578"/>
                    <a:pt x="203200" y="417182"/>
                  </a:cubicBezTo>
                  <a:cubicBezTo>
                    <a:pt x="217727" y="422630"/>
                    <a:pt x="233637" y="423565"/>
                    <a:pt x="248356" y="428471"/>
                  </a:cubicBezTo>
                  <a:cubicBezTo>
                    <a:pt x="315680" y="450913"/>
                    <a:pt x="298749" y="455182"/>
                    <a:pt x="372534" y="473627"/>
                  </a:cubicBezTo>
                  <a:cubicBezTo>
                    <a:pt x="387586" y="477390"/>
                    <a:pt x="402970" y="480009"/>
                    <a:pt x="417689" y="484915"/>
                  </a:cubicBezTo>
                  <a:cubicBezTo>
                    <a:pt x="436914" y="491323"/>
                    <a:pt x="454584" y="502161"/>
                    <a:pt x="474134" y="507493"/>
                  </a:cubicBezTo>
                  <a:cubicBezTo>
                    <a:pt x="496217" y="513516"/>
                    <a:pt x="519289" y="515019"/>
                    <a:pt x="541867" y="518782"/>
                  </a:cubicBezTo>
                  <a:cubicBezTo>
                    <a:pt x="553156" y="526308"/>
                    <a:pt x="562739" y="537461"/>
                    <a:pt x="575734" y="541360"/>
                  </a:cubicBezTo>
                  <a:cubicBezTo>
                    <a:pt x="601220" y="549006"/>
                    <a:pt x="628211" y="550818"/>
                    <a:pt x="654756" y="552649"/>
                  </a:cubicBezTo>
                  <a:cubicBezTo>
                    <a:pt x="737430" y="558351"/>
                    <a:pt x="820326" y="560175"/>
                    <a:pt x="903111" y="563938"/>
                  </a:cubicBezTo>
                  <a:lnTo>
                    <a:pt x="1061156" y="552649"/>
                  </a:lnTo>
                  <a:cubicBezTo>
                    <a:pt x="1204798" y="541600"/>
                    <a:pt x="1154603" y="555367"/>
                    <a:pt x="1230489" y="530071"/>
                  </a:cubicBezTo>
                  <a:cubicBezTo>
                    <a:pt x="1245541" y="515019"/>
                    <a:pt x="1259483" y="498768"/>
                    <a:pt x="1275645" y="484915"/>
                  </a:cubicBezTo>
                  <a:cubicBezTo>
                    <a:pt x="1285946" y="476086"/>
                    <a:pt x="1299918" y="471931"/>
                    <a:pt x="1309511" y="462338"/>
                  </a:cubicBezTo>
                  <a:cubicBezTo>
                    <a:pt x="1319105" y="452744"/>
                    <a:pt x="1324563" y="439760"/>
                    <a:pt x="1332089" y="428471"/>
                  </a:cubicBezTo>
                  <a:cubicBezTo>
                    <a:pt x="1328117" y="388751"/>
                    <a:pt x="1326664" y="290510"/>
                    <a:pt x="1298223" y="247849"/>
                  </a:cubicBezTo>
                  <a:cubicBezTo>
                    <a:pt x="1290697" y="236560"/>
                    <a:pt x="1285856" y="222916"/>
                    <a:pt x="1275645" y="213982"/>
                  </a:cubicBezTo>
                  <a:cubicBezTo>
                    <a:pt x="1255224" y="196113"/>
                    <a:pt x="1230489" y="183879"/>
                    <a:pt x="1207911" y="168827"/>
                  </a:cubicBezTo>
                  <a:lnTo>
                    <a:pt x="1174045" y="146249"/>
                  </a:lnTo>
                  <a:cubicBezTo>
                    <a:pt x="1162756" y="138723"/>
                    <a:pt x="1153341" y="126962"/>
                    <a:pt x="1140178" y="123671"/>
                  </a:cubicBezTo>
                  <a:cubicBezTo>
                    <a:pt x="1125126" y="119908"/>
                    <a:pt x="1109550" y="117830"/>
                    <a:pt x="1095023" y="112382"/>
                  </a:cubicBezTo>
                  <a:cubicBezTo>
                    <a:pt x="1079266" y="106473"/>
                    <a:pt x="1066527" y="92184"/>
                    <a:pt x="1049867" y="89804"/>
                  </a:cubicBezTo>
                  <a:cubicBezTo>
                    <a:pt x="963111" y="77410"/>
                    <a:pt x="885647" y="78515"/>
                    <a:pt x="801511" y="78515"/>
                  </a:cubicBezTo>
                </a:path>
              </a:pathLst>
            </a:custGeom>
            <a:noFill/>
            <a:ln w="12699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4A9A10B2-E208-C8CB-751B-A75B61CAB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7185" y="4447822"/>
              <a:ext cx="301526" cy="237067"/>
            </a:xfrm>
            <a:custGeom>
              <a:avLst/>
              <a:gdLst>
                <a:gd name="T0" fmla="*/ 53171 w 301526"/>
                <a:gd name="T1" fmla="*/ 0 h 237067"/>
                <a:gd name="T2" fmla="*/ 19304 w 301526"/>
                <a:gd name="T3" fmla="*/ 22578 h 237067"/>
                <a:gd name="T4" fmla="*/ 19304 w 301526"/>
                <a:gd name="T5" fmla="*/ 112889 h 237067"/>
                <a:gd name="T6" fmla="*/ 98326 w 301526"/>
                <a:gd name="T7" fmla="*/ 203200 h 237067"/>
                <a:gd name="T8" fmla="*/ 177348 w 301526"/>
                <a:gd name="T9" fmla="*/ 225778 h 237067"/>
                <a:gd name="T10" fmla="*/ 211215 w 301526"/>
                <a:gd name="T11" fmla="*/ 237067 h 237067"/>
                <a:gd name="T12" fmla="*/ 245082 w 301526"/>
                <a:gd name="T13" fmla="*/ 214489 h 237067"/>
                <a:gd name="T14" fmla="*/ 278948 w 301526"/>
                <a:gd name="T15" fmla="*/ 203200 h 237067"/>
                <a:gd name="T16" fmla="*/ 301526 w 301526"/>
                <a:gd name="T17" fmla="*/ 135467 h 237067"/>
                <a:gd name="T18" fmla="*/ 267659 w 301526"/>
                <a:gd name="T19" fmla="*/ 56445 h 237067"/>
                <a:gd name="T20" fmla="*/ 154771 w 301526"/>
                <a:gd name="T21" fmla="*/ 22578 h 237067"/>
                <a:gd name="T22" fmla="*/ 53171 w 301526"/>
                <a:gd name="T23" fmla="*/ 0 h 23706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1526"/>
                <a:gd name="T37" fmla="*/ 0 h 237067"/>
                <a:gd name="T38" fmla="*/ 301526 w 301526"/>
                <a:gd name="T39" fmla="*/ 237067 h 23706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1526" h="237067">
                  <a:moveTo>
                    <a:pt x="53171" y="0"/>
                  </a:moveTo>
                  <a:cubicBezTo>
                    <a:pt x="30593" y="0"/>
                    <a:pt x="27780" y="11983"/>
                    <a:pt x="19304" y="22578"/>
                  </a:cubicBezTo>
                  <a:cubicBezTo>
                    <a:pt x="0" y="46708"/>
                    <a:pt x="8821" y="89827"/>
                    <a:pt x="19304" y="112889"/>
                  </a:cubicBezTo>
                  <a:cubicBezTo>
                    <a:pt x="39226" y="156717"/>
                    <a:pt x="58261" y="183168"/>
                    <a:pt x="98326" y="203200"/>
                  </a:cubicBezTo>
                  <a:cubicBezTo>
                    <a:pt x="116370" y="212222"/>
                    <a:pt x="160470" y="220956"/>
                    <a:pt x="177348" y="225778"/>
                  </a:cubicBezTo>
                  <a:cubicBezTo>
                    <a:pt x="188790" y="229047"/>
                    <a:pt x="199926" y="233304"/>
                    <a:pt x="211215" y="237067"/>
                  </a:cubicBezTo>
                  <a:cubicBezTo>
                    <a:pt x="222504" y="229541"/>
                    <a:pt x="232947" y="220557"/>
                    <a:pt x="245082" y="214489"/>
                  </a:cubicBezTo>
                  <a:cubicBezTo>
                    <a:pt x="255725" y="209167"/>
                    <a:pt x="272032" y="212883"/>
                    <a:pt x="278948" y="203200"/>
                  </a:cubicBezTo>
                  <a:cubicBezTo>
                    <a:pt x="292781" y="183834"/>
                    <a:pt x="301526" y="135467"/>
                    <a:pt x="301526" y="135467"/>
                  </a:cubicBezTo>
                  <a:cubicBezTo>
                    <a:pt x="292889" y="100921"/>
                    <a:pt x="293647" y="82433"/>
                    <a:pt x="267659" y="56445"/>
                  </a:cubicBezTo>
                  <a:cubicBezTo>
                    <a:pt x="235777" y="24563"/>
                    <a:pt x="199915" y="25086"/>
                    <a:pt x="154771" y="22578"/>
                  </a:cubicBezTo>
                  <a:cubicBezTo>
                    <a:pt x="113442" y="20282"/>
                    <a:pt x="75749" y="0"/>
                    <a:pt x="53171" y="0"/>
                  </a:cubicBezTo>
                  <a:close/>
                </a:path>
              </a:pathLst>
            </a:custGeom>
            <a:noFill/>
            <a:ln w="12699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139D8B9-0D4E-DD05-3299-396199821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9903" y="4447822"/>
              <a:ext cx="208467" cy="279348"/>
            </a:xfrm>
            <a:custGeom>
              <a:avLst/>
              <a:gdLst>
                <a:gd name="T0" fmla="*/ 30719 w 208467"/>
                <a:gd name="T1" fmla="*/ 0 h 279348"/>
                <a:gd name="T2" fmla="*/ 8141 w 208467"/>
                <a:gd name="T3" fmla="*/ 169334 h 279348"/>
                <a:gd name="T4" fmla="*/ 19430 w 208467"/>
                <a:gd name="T5" fmla="*/ 214489 h 279348"/>
                <a:gd name="T6" fmla="*/ 30719 w 208467"/>
                <a:gd name="T7" fmla="*/ 169334 h 279348"/>
                <a:gd name="T8" fmla="*/ 154897 w 208467"/>
                <a:gd name="T9" fmla="*/ 214489 h 279348"/>
                <a:gd name="T10" fmla="*/ 188764 w 208467"/>
                <a:gd name="T11" fmla="*/ 237067 h 279348"/>
                <a:gd name="T12" fmla="*/ 200053 w 208467"/>
                <a:gd name="T13" fmla="*/ 270934 h 279348"/>
                <a:gd name="T14" fmla="*/ 121030 w 208467"/>
                <a:gd name="T15" fmla="*/ 191911 h 279348"/>
                <a:gd name="T16" fmla="*/ 42008 w 208467"/>
                <a:gd name="T17" fmla="*/ 180622 h 279348"/>
                <a:gd name="T18" fmla="*/ 8141 w 208467"/>
                <a:gd name="T19" fmla="*/ 158045 h 279348"/>
                <a:gd name="T20" fmla="*/ 75875 w 208467"/>
                <a:gd name="T21" fmla="*/ 135467 h 279348"/>
                <a:gd name="T22" fmla="*/ 109741 w 208467"/>
                <a:gd name="T23" fmla="*/ 112889 h 279348"/>
                <a:gd name="T24" fmla="*/ 143608 w 208467"/>
                <a:gd name="T25" fmla="*/ 45156 h 279348"/>
                <a:gd name="T26" fmla="*/ 154897 w 208467"/>
                <a:gd name="T27" fmla="*/ 22578 h 2793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8467"/>
                <a:gd name="T43" fmla="*/ 0 h 279348"/>
                <a:gd name="T44" fmla="*/ 208467 w 208467"/>
                <a:gd name="T45" fmla="*/ 279348 h 2793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8467" h="279348">
                  <a:moveTo>
                    <a:pt x="30719" y="0"/>
                  </a:moveTo>
                  <a:cubicBezTo>
                    <a:pt x="14088" y="66525"/>
                    <a:pt x="8141" y="80479"/>
                    <a:pt x="8141" y="169334"/>
                  </a:cubicBezTo>
                  <a:cubicBezTo>
                    <a:pt x="8141" y="184849"/>
                    <a:pt x="15667" y="199437"/>
                    <a:pt x="19430" y="214489"/>
                  </a:cubicBezTo>
                  <a:cubicBezTo>
                    <a:pt x="23193" y="199437"/>
                    <a:pt x="15858" y="173792"/>
                    <a:pt x="30719" y="169334"/>
                  </a:cubicBezTo>
                  <a:cubicBezTo>
                    <a:pt x="149477" y="133706"/>
                    <a:pt x="111955" y="171547"/>
                    <a:pt x="154897" y="214489"/>
                  </a:cubicBezTo>
                  <a:cubicBezTo>
                    <a:pt x="164491" y="224083"/>
                    <a:pt x="177475" y="229541"/>
                    <a:pt x="188764" y="237067"/>
                  </a:cubicBezTo>
                  <a:cubicBezTo>
                    <a:pt x="192527" y="248356"/>
                    <a:pt x="208467" y="279348"/>
                    <a:pt x="200053" y="270934"/>
                  </a:cubicBezTo>
                  <a:cubicBezTo>
                    <a:pt x="138603" y="209484"/>
                    <a:pt x="184891" y="204683"/>
                    <a:pt x="121030" y="191911"/>
                  </a:cubicBezTo>
                  <a:cubicBezTo>
                    <a:pt x="94939" y="186693"/>
                    <a:pt x="68349" y="184385"/>
                    <a:pt x="42008" y="180622"/>
                  </a:cubicBezTo>
                  <a:cubicBezTo>
                    <a:pt x="30719" y="173096"/>
                    <a:pt x="0" y="168899"/>
                    <a:pt x="8141" y="158045"/>
                  </a:cubicBezTo>
                  <a:cubicBezTo>
                    <a:pt x="22421" y="139006"/>
                    <a:pt x="75875" y="135467"/>
                    <a:pt x="75875" y="135467"/>
                  </a:cubicBezTo>
                  <a:cubicBezTo>
                    <a:pt x="87164" y="127941"/>
                    <a:pt x="100147" y="122483"/>
                    <a:pt x="109741" y="112889"/>
                  </a:cubicBezTo>
                  <a:cubicBezTo>
                    <a:pt x="135114" y="87515"/>
                    <a:pt x="131366" y="75761"/>
                    <a:pt x="143608" y="45156"/>
                  </a:cubicBezTo>
                  <a:cubicBezTo>
                    <a:pt x="146733" y="37344"/>
                    <a:pt x="151134" y="30104"/>
                    <a:pt x="154897" y="22578"/>
                  </a:cubicBezTo>
                </a:path>
              </a:pathLst>
            </a:custGeom>
            <a:noFill/>
            <a:ln w="12699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4" name="Picture 5">
            <a:extLst>
              <a:ext uri="{FF2B5EF4-FFF2-40B4-BE49-F238E27FC236}">
                <a16:creationId xmlns:a16="http://schemas.microsoft.com/office/drawing/2014/main" id="{7AEAC297-B4C6-B3B2-50F8-D2D48216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6" y="3434120"/>
            <a:ext cx="48641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1D27FA15-EF2F-A717-5D61-768DF96D6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783" y="3405611"/>
            <a:ext cx="4205288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A3F172F-4628-1022-D0E0-985B98E216C4}"/>
              </a:ext>
            </a:extLst>
          </p:cNvPr>
          <p:cNvSpPr/>
          <p:nvPr/>
        </p:nvSpPr>
        <p:spPr>
          <a:xfrm>
            <a:off x="6076783" y="6405986"/>
            <a:ext cx="4214813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Form studies for a digital alarm clock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611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62CC-10FB-85AE-1574-4736F6C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Generate (sketch) 10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8752A-6EA5-6582-F7CE-42DA938A3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Sketches are:</a:t>
            </a:r>
          </a:p>
          <a:p>
            <a:pPr lvl="1"/>
            <a:r>
              <a:rPr lang="en-US" dirty="0"/>
              <a:t>Quick, timely, disposable, plentiful! </a:t>
            </a:r>
          </a:p>
          <a:p>
            <a:r>
              <a:rPr lang="en-US" dirty="0"/>
              <a:t>Sketch in a way that leaves an opening for the design funnel to refine</a:t>
            </a:r>
          </a:p>
          <a:p>
            <a:r>
              <a:rPr lang="en-US" dirty="0"/>
              <a:t>Minimal detail – can just include what is required to express the concept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D4C5368-76E4-D341-E46F-0B6D749C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/>
          <a:stretch>
            <a:fillRect/>
          </a:stretch>
        </p:blipFill>
        <p:spPr bwMode="auto">
          <a:xfrm>
            <a:off x="838200" y="4100477"/>
            <a:ext cx="3640137" cy="20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02213-5D3F-6B3D-1BC7-ACB39B454CDC}"/>
              </a:ext>
            </a:extLst>
          </p:cNvPr>
          <p:cNvSpPr txBox="1"/>
          <p:nvPr/>
        </p:nvSpPr>
        <p:spPr>
          <a:xfrm>
            <a:off x="4631387" y="4291923"/>
            <a:ext cx="6569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 too detailed!</a:t>
            </a:r>
          </a:p>
          <a:p>
            <a:r>
              <a:rPr lang="en-US" dirty="0"/>
              <a:t>If I gave this to you- for feedback or to develop, what would you do? </a:t>
            </a:r>
          </a:p>
        </p:txBody>
      </p:sp>
    </p:spTree>
    <p:extLst>
      <p:ext uri="{BB962C8B-B14F-4D97-AF65-F5344CB8AC3E}">
        <p14:creationId xmlns:p14="http://schemas.microsoft.com/office/powerpoint/2010/main" val="402477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62CC-10FB-85AE-1574-4736F6C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Generate (sketch) 10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8752A-6EA5-6582-F7CE-42DA938A3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Sketches are:</a:t>
            </a:r>
          </a:p>
          <a:p>
            <a:pPr lvl="1"/>
            <a:r>
              <a:rPr lang="en-US" dirty="0"/>
              <a:t>Quick, timely, disposable, plentiful! </a:t>
            </a:r>
          </a:p>
          <a:p>
            <a:r>
              <a:rPr lang="en-US" dirty="0"/>
              <a:t>Sketch in a way that leaves an opening for the design funnel to refine</a:t>
            </a:r>
          </a:p>
          <a:p>
            <a:r>
              <a:rPr lang="en-US" dirty="0"/>
              <a:t>Minimal detail – can just include what is required to express the concept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D4C5368-76E4-D341-E46F-0B6D749C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/>
          <a:stretch>
            <a:fillRect/>
          </a:stretch>
        </p:blipFill>
        <p:spPr bwMode="auto">
          <a:xfrm>
            <a:off x="838200" y="4100477"/>
            <a:ext cx="3640137" cy="20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D39C4-9128-30F5-CF6F-C6BE4976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337" y="974606"/>
            <a:ext cx="77724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62CC-10FB-85AE-1574-4736F6C2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Generate (sketch) 10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8752A-6EA5-6582-F7CE-42DA938A3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Sketches are:</a:t>
            </a:r>
          </a:p>
          <a:p>
            <a:pPr lvl="1"/>
            <a:r>
              <a:rPr lang="en-US" dirty="0"/>
              <a:t>Quick, timely, disposable, plentiful! </a:t>
            </a:r>
          </a:p>
          <a:p>
            <a:r>
              <a:rPr lang="en-US" dirty="0"/>
              <a:t>Sketch in a way that leaves an opening for the design funnel to refine</a:t>
            </a:r>
          </a:p>
          <a:p>
            <a:r>
              <a:rPr lang="en-US" dirty="0"/>
              <a:t>Minimal detail – can just include what is required to express the concept</a:t>
            </a:r>
          </a:p>
          <a:p>
            <a:r>
              <a:rPr lang="en-US" dirty="0"/>
              <a:t>Hazy idea: vague sketch, </a:t>
            </a:r>
          </a:p>
          <a:p>
            <a:r>
              <a:rPr lang="en-US" dirty="0"/>
              <a:t>Definite idea: enough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3087E-DCF8-486E-E730-183D41E8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88" y="3788229"/>
            <a:ext cx="4077039" cy="30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16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FF29-C5FC-5D77-6625-C1B03EE2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Reduce the number of design concepts</a:t>
            </a:r>
            <a:br>
              <a:rPr lang="en-US" dirty="0"/>
            </a:br>
            <a:r>
              <a:rPr lang="en-US" dirty="0"/>
              <a:t>4. Choose the most promising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C35E7-AB7F-157E-AD44-C4129FBE5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concepts may stand out as less promising, or less useful</a:t>
            </a:r>
          </a:p>
          <a:p>
            <a:r>
              <a:rPr lang="en-US" dirty="0"/>
              <a:t>It can be hard to discard ideas, but you have to winnow at some point</a:t>
            </a:r>
          </a:p>
          <a:p>
            <a:endParaRPr lang="en-US" dirty="0"/>
          </a:p>
          <a:p>
            <a:r>
              <a:rPr lang="en-US" dirty="0"/>
              <a:t>Which concepts are the most promising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7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2C4E-9180-20B6-F8BD-24AEFAD6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Produce 10 details and/or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78A32-96C3-6580-28FD-B2AEB50D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may mean, taking your idea and breaking it down into more steps or details of how it would work</a:t>
            </a:r>
          </a:p>
          <a:p>
            <a:r>
              <a:rPr lang="en-US" dirty="0"/>
              <a:t>Or it may mean, sketching alternatives based on the starting idea</a:t>
            </a:r>
          </a:p>
          <a:p>
            <a:r>
              <a:rPr lang="en-US" dirty="0"/>
              <a:t>The goal is to elaborate and explore alternatives</a:t>
            </a:r>
          </a:p>
        </p:txBody>
      </p:sp>
    </p:spTree>
    <p:extLst>
      <p:ext uri="{BB962C8B-B14F-4D97-AF65-F5344CB8AC3E}">
        <p14:creationId xmlns:p14="http://schemas.microsoft.com/office/powerpoint/2010/main" val="1896857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9D55-E614-58B8-5DAD-14CF457C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Present your ideas to a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720C7-4ED1-D6FE-2708-6CA9278C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this stage- other designers…. </a:t>
            </a:r>
          </a:p>
          <a:p>
            <a:r>
              <a:rPr lang="en-US" dirty="0"/>
              <a:t>Get some feedback</a:t>
            </a:r>
          </a:p>
          <a:p>
            <a:r>
              <a:rPr lang="en-US" dirty="0"/>
              <a:t>Ask for suggestions</a:t>
            </a:r>
          </a:p>
        </p:txBody>
      </p:sp>
    </p:spTree>
    <p:extLst>
      <p:ext uri="{BB962C8B-B14F-4D97-AF65-F5344CB8AC3E}">
        <p14:creationId xmlns:p14="http://schemas.microsoft.com/office/powerpoint/2010/main" val="40002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E41D-30A5-886C-4236-2404C14A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Refine, repeat</a:t>
            </a: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5887D4D2-F677-82A3-494D-4308D620CD1C}"/>
              </a:ext>
            </a:extLst>
          </p:cNvPr>
          <p:cNvGrpSpPr>
            <a:grpSpLocks/>
          </p:cNvGrpSpPr>
          <p:nvPr/>
        </p:nvGrpSpPr>
        <p:grpSpPr bwMode="auto">
          <a:xfrm>
            <a:off x="1651041" y="2156114"/>
            <a:ext cx="5786438" cy="3643313"/>
            <a:chOff x="500063" y="1285875"/>
            <a:chExt cx="8215312" cy="481171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D069B5C-7800-7138-926D-9DA0DE1F0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3" y="1285875"/>
              <a:ext cx="8215312" cy="481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6" name="Group 14">
              <a:extLst>
                <a:ext uri="{FF2B5EF4-FFF2-40B4-BE49-F238E27FC236}">
                  <a16:creationId xmlns:a16="http://schemas.microsoft.com/office/drawing/2014/main" id="{89D12DB9-F00E-2253-B88F-70F96CA98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7375" y="1357313"/>
              <a:ext cx="5429250" cy="3929062"/>
              <a:chOff x="1857375" y="1357313"/>
              <a:chExt cx="5429250" cy="3929062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8374174E-62FB-FDD1-014C-0CE150682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7375" y="1357313"/>
                <a:ext cx="1357313" cy="3929062"/>
              </a:xfrm>
              <a:prstGeom prst="rect">
                <a:avLst/>
              </a:prstGeom>
              <a:solidFill>
                <a:srgbClr val="FFFF99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EC9B423F-8F94-F895-92CA-3AA47667D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688" y="1357313"/>
                <a:ext cx="1357312" cy="3929062"/>
              </a:xfrm>
              <a:prstGeom prst="rect">
                <a:avLst/>
              </a:prstGeom>
              <a:solidFill>
                <a:srgbClr val="FFFF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A9157AAC-2C08-1A29-85A0-F4337BA66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0" y="1357313"/>
                <a:ext cx="1357313" cy="3929062"/>
              </a:xfrm>
              <a:prstGeom prst="rect">
                <a:avLst/>
              </a:prstGeom>
              <a:solidFill>
                <a:srgbClr val="FFC0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2755946B-EAD4-9C26-AF15-A754D36BC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9313" y="1357313"/>
                <a:ext cx="1357312" cy="3929062"/>
              </a:xfrm>
              <a:prstGeom prst="rect">
                <a:avLst/>
              </a:prstGeom>
              <a:solidFill>
                <a:srgbClr val="CC3300">
                  <a:alpha val="59999"/>
                </a:srgbClr>
              </a:solidFill>
              <a:ln w="12699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2075" tIns="46038" rIns="92075" bIns="46038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902030302020204" pitchFamily="66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59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B0A55-7E69-2FA0-F87F-9DCEEA92A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EAF3-4CC4-F361-3FEF-BE771587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2800" dirty="0"/>
              <a:t>Designing an app so people can share things with someone nearby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r>
              <a:rPr lang="en-CA" sz="2800" dirty="0"/>
              <a:t>1. State your design challenge: </a:t>
            </a:r>
          </a:p>
          <a:p>
            <a:r>
              <a:rPr lang="en-CA" sz="2800" dirty="0">
                <a:solidFill>
                  <a:schemeClr val="accent1">
                    <a:lumMod val="75000"/>
                  </a:schemeClr>
                </a:solidFill>
              </a:rPr>
              <a:t>How can two people connect their mobile devices for information exchange (e.g., photo transfer) without resorting to dialog boxes or other tedious interface requests? </a:t>
            </a:r>
          </a:p>
          <a:p>
            <a:pPr marL="0" indent="0">
              <a:buNone/>
            </a:pPr>
            <a:endParaRPr lang="en-CA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193675" lvl="1" indent="0" eaLnBrk="1" hangingPunct="1">
              <a:buFontTx/>
              <a:buNone/>
              <a:defRPr/>
            </a:pPr>
            <a:r>
              <a:rPr lang="en-US" sz="3200" dirty="0"/>
              <a:t>Assumptions</a:t>
            </a:r>
          </a:p>
          <a:p>
            <a:pPr marL="650875" lvl="1" indent="-457200" eaLnBrk="1" hangingPunct="1">
              <a:defRPr/>
            </a:pPr>
            <a:r>
              <a:rPr lang="en-US" sz="2800" dirty="0"/>
              <a:t>mobile device detects nearby phones </a:t>
            </a:r>
          </a:p>
          <a:p>
            <a:pPr marL="650875" lvl="1" indent="-457200" eaLnBrk="1" hangingPunct="1">
              <a:defRPr/>
            </a:pPr>
            <a:r>
              <a:rPr lang="en-US" sz="2800" dirty="0"/>
              <a:t>they can initially do some limited communication</a:t>
            </a:r>
          </a:p>
          <a:p>
            <a:pPr marL="650875" lvl="1" indent="-457200" eaLnBrk="1" hangingPunct="1">
              <a:defRPr/>
            </a:pPr>
            <a:r>
              <a:rPr lang="en-US" sz="2800" dirty="0"/>
              <a:t>you and the person can perform some action that both phones recognize as a ‘handshake’ affirming a full connection is desired. That is, it exploits social convention where you both agree to do something.</a:t>
            </a:r>
          </a:p>
          <a:p>
            <a:endParaRPr lang="en-CA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885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8992-676A-B5D7-7FA3-E995BD82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Generate 10 competing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C106-AB27-6AE7-39B3-88EE58053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5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 Enter a keyword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C20AC9-4CA3-DD1A-D2B5-0927C2CD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/>
          <a:stretch>
            <a:fillRect/>
          </a:stretch>
        </p:blipFill>
        <p:spPr bwMode="auto">
          <a:xfrm>
            <a:off x="3540105" y="2219325"/>
            <a:ext cx="7705725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759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FB2A-313A-0E9B-201E-BBC5C1BB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/ 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70C85-8EAF-9A47-5380-1C080A028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Sketching activities today and Friday</a:t>
            </a:r>
          </a:p>
          <a:p>
            <a:pPr lvl="1"/>
            <a:r>
              <a:rPr lang="en-US" dirty="0"/>
              <a:t>SAVE YOUR SKETCHES! </a:t>
            </a:r>
          </a:p>
          <a:p>
            <a:pPr lvl="1"/>
            <a:r>
              <a:rPr lang="en-US" dirty="0"/>
              <a:t>Turn in at link to be posted on Canvas</a:t>
            </a:r>
          </a:p>
          <a:p>
            <a:r>
              <a:rPr lang="en-US" dirty="0"/>
              <a:t>Next week: web dev</a:t>
            </a:r>
          </a:p>
          <a:p>
            <a:r>
              <a:rPr lang="en-US" dirty="0"/>
              <a:t>Project is up! </a:t>
            </a:r>
          </a:p>
          <a:p>
            <a:pPr lvl="1"/>
            <a:r>
              <a:rPr lang="en-US" dirty="0"/>
              <a:t>Let’s take a look….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3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151C-567B-97D8-9291-EE7444DF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8051-BDAD-DAD8-7162-57B78906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partner</a:t>
            </a:r>
          </a:p>
          <a:p>
            <a:r>
              <a:rPr lang="en-US" dirty="0"/>
              <a:t>Go to canvas and open sketching activity 1 under week 3 </a:t>
            </a:r>
          </a:p>
          <a:p>
            <a:r>
              <a:rPr lang="en-US" dirty="0"/>
              <a:t>Generate 10 competing concepts together</a:t>
            </a:r>
          </a:p>
          <a:p>
            <a:r>
              <a:rPr lang="en-US" dirty="0"/>
              <a:t>BUT- both people must generate 5 sketches.  Let’s ALL practice. </a:t>
            </a:r>
          </a:p>
          <a:p>
            <a:r>
              <a:rPr lang="en-US" dirty="0"/>
              <a:t>We will reconvene to discuss what we came up with</a:t>
            </a:r>
          </a:p>
          <a:p>
            <a:r>
              <a:rPr lang="en-US" dirty="0"/>
              <a:t>THEN we will do an elaboration step with one concept. </a:t>
            </a:r>
          </a:p>
        </p:txBody>
      </p:sp>
    </p:spTree>
    <p:extLst>
      <p:ext uri="{BB962C8B-B14F-4D97-AF65-F5344CB8AC3E}">
        <p14:creationId xmlns:p14="http://schemas.microsoft.com/office/powerpoint/2010/main" val="362080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3E7A-EB9E-1C59-CACD-215A0C0F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let’s start sketching!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A359A-1668-9785-91AC-F57C80F5F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Sketching is VERY important in design</a:t>
            </a:r>
          </a:p>
          <a:p>
            <a:r>
              <a:rPr lang="en-US" dirty="0"/>
              <a:t>At multiple stages in our design process </a:t>
            </a:r>
          </a:p>
          <a:p>
            <a:endParaRPr lang="en-US" dirty="0"/>
          </a:p>
          <a:p>
            <a:r>
              <a:rPr lang="en-US" dirty="0"/>
              <a:t>We left off at needs finding, requirements gathering</a:t>
            </a:r>
          </a:p>
          <a:p>
            <a:pPr lvl="1"/>
            <a:r>
              <a:rPr lang="en-US" dirty="0"/>
              <a:t>We did interviews to find out what we want our designs to do</a:t>
            </a:r>
          </a:p>
          <a:p>
            <a:pPr lvl="1"/>
            <a:r>
              <a:rPr lang="en-US" dirty="0"/>
              <a:t>What’s next? How do we explore these design challenges?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Sketching to explore design possibilities </a:t>
            </a:r>
          </a:p>
        </p:txBody>
      </p:sp>
    </p:spTree>
    <p:extLst>
      <p:ext uri="{BB962C8B-B14F-4D97-AF65-F5344CB8AC3E}">
        <p14:creationId xmlns:p14="http://schemas.microsoft.com/office/powerpoint/2010/main" val="373979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84D6-87A0-4991-577C-18BDA93C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may be tempted to think: Let’s get the design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1742-8E32-F759-C5CA-4A6396CD2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12" y="1846646"/>
            <a:ext cx="3429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Suppose you have an idea</a:t>
            </a:r>
          </a:p>
          <a:p>
            <a:r>
              <a:rPr lang="en-US" dirty="0"/>
              <a:t>Then you iterate on it, to develop it</a:t>
            </a:r>
          </a:p>
          <a:p>
            <a:r>
              <a:rPr lang="en-US" dirty="0"/>
              <a:t>As you develop it, the idea will get better</a:t>
            </a:r>
          </a:p>
          <a:p>
            <a:r>
              <a:rPr lang="en-US" dirty="0"/>
              <a:t>“Getting the design right”</a:t>
            </a:r>
          </a:p>
          <a:p>
            <a:pPr lvl="1"/>
            <a:r>
              <a:rPr lang="en-US" dirty="0"/>
              <a:t>Improving the design idea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CB29BA-FF0D-4B02-D713-30CF7F2A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912" y="2816225"/>
            <a:ext cx="389572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0664ABA-8EFF-01B0-0CEE-379B38BC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97" y="2738383"/>
            <a:ext cx="378777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5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1742-8E32-F759-C5CA-4A6396CD2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12" y="1846646"/>
            <a:ext cx="3429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Suppose you have an idea</a:t>
            </a:r>
          </a:p>
          <a:p>
            <a:r>
              <a:rPr lang="en-US" dirty="0"/>
              <a:t>Then you iterate on it, to develop it</a:t>
            </a:r>
          </a:p>
          <a:p>
            <a:r>
              <a:rPr lang="en-US" dirty="0"/>
              <a:t>As you develop it, the idea will get better</a:t>
            </a:r>
          </a:p>
          <a:p>
            <a:r>
              <a:rPr lang="en-US" dirty="0"/>
              <a:t>“Getting the design right”</a:t>
            </a:r>
          </a:p>
          <a:p>
            <a:pPr lvl="1"/>
            <a:r>
              <a:rPr lang="en-US" dirty="0"/>
              <a:t>Improving the design idea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CB29BA-FF0D-4B02-D713-30CF7F2A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912" y="2816225"/>
            <a:ext cx="389572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0664ABA-8EFF-01B0-0CEE-379B38BC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97" y="2738383"/>
            <a:ext cx="378777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567601-33D5-D3C6-1B3C-79660C3642A5}"/>
              </a:ext>
            </a:extLst>
          </p:cNvPr>
          <p:cNvSpPr/>
          <p:nvPr/>
        </p:nvSpPr>
        <p:spPr>
          <a:xfrm>
            <a:off x="3973400" y="1468301"/>
            <a:ext cx="7786688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6000" i="1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But is it the best idea?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2C7014-EFFE-3D00-737D-CF715B6639A6}"/>
              </a:ext>
            </a:extLst>
          </p:cNvPr>
          <p:cNvSpPr txBox="1">
            <a:spLocks/>
          </p:cNvSpPr>
          <p:nvPr/>
        </p:nvSpPr>
        <p:spPr>
          <a:xfrm>
            <a:off x="55097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may be tempted to think: Let’s get the design right</a:t>
            </a:r>
          </a:p>
        </p:txBody>
      </p:sp>
    </p:spTree>
    <p:extLst>
      <p:ext uri="{BB962C8B-B14F-4D97-AF65-F5344CB8AC3E}">
        <p14:creationId xmlns:p14="http://schemas.microsoft.com/office/powerpoint/2010/main" val="155863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84D6-87A0-4991-577C-18BDA93C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design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1742-8E32-F759-C5CA-4A6396CD2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05" y="5131797"/>
            <a:ext cx="8155040" cy="1542529"/>
          </a:xfrm>
        </p:spPr>
        <p:txBody>
          <a:bodyPr/>
          <a:lstStyle/>
          <a:p>
            <a:r>
              <a:rPr lang="en-US" dirty="0"/>
              <a:t>Exploiting a single idea will propel you down a path toward a single convergence point</a:t>
            </a:r>
          </a:p>
          <a:p>
            <a:r>
              <a:rPr lang="en-US" dirty="0"/>
              <a:t>How do we know this is the “best” direction to go?</a:t>
            </a:r>
          </a:p>
        </p:txBody>
      </p:sp>
      <p:pic>
        <p:nvPicPr>
          <p:cNvPr id="7" name="Picture 3" descr="C:\Documents and Settings\buxton.BUXTON\My Documents\My Pictures\sketching\pathProto2.jpg">
            <a:extLst>
              <a:ext uri="{FF2B5EF4-FFF2-40B4-BE49-F238E27FC236}">
                <a16:creationId xmlns:a16="http://schemas.microsoft.com/office/drawing/2014/main" id="{53AAF85C-D078-E2BA-0974-237F37F1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6" y="1270438"/>
            <a:ext cx="91440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3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B929-FF35-9B87-42FC-74798122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Design Right: The problem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55AF0-536F-7CA8-8303-E2541DF1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81" y="1647031"/>
            <a:ext cx="3671888" cy="356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D6D7B8-0C44-7CB5-52C0-8F59599CA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144" y="1647031"/>
            <a:ext cx="4321175" cy="356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78C9705-A4D4-196C-0797-D94F814B8E88}"/>
              </a:ext>
            </a:extLst>
          </p:cNvPr>
          <p:cNvSpPr/>
          <p:nvPr/>
        </p:nvSpPr>
        <p:spPr bwMode="auto">
          <a:xfrm rot="1276492">
            <a:off x="3917019" y="3661568"/>
            <a:ext cx="2641600" cy="215900"/>
          </a:xfrm>
          <a:prstGeom prst="stripedRightArrow">
            <a:avLst/>
          </a:prstGeom>
          <a:solidFill>
            <a:srgbClr val="FF9900"/>
          </a:solidFill>
          <a:ln w="12699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2075" tIns="46038" rIns="92075" bIns="46038" anchor="ctr">
            <a:spAutoFit/>
          </a:bodyPr>
          <a:lstStyle/>
          <a:p>
            <a:pPr>
              <a:defRPr/>
            </a:pPr>
            <a:endParaRPr lang="en-CA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20A2161-D600-7B9B-1083-8881FA5A999A}"/>
              </a:ext>
            </a:extLst>
          </p:cNvPr>
          <p:cNvSpPr txBox="1">
            <a:spLocks noChangeArrowheads="1"/>
          </p:cNvSpPr>
          <p:nvPr/>
        </p:nvSpPr>
        <p:spPr>
          <a:xfrm>
            <a:off x="1822560" y="5210968"/>
            <a:ext cx="8281988" cy="124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7" lvl="1" indent="0">
              <a:buFontTx/>
              <a:buNone/>
              <a:defRPr/>
            </a:pPr>
            <a:r>
              <a:rPr lang="en-US" sz="1600" dirty="0"/>
              <a:t>fixates on first idea</a:t>
            </a:r>
          </a:p>
          <a:p>
            <a:pPr marL="268287" lvl="1" indent="0">
              <a:buFontTx/>
              <a:buNone/>
              <a:defRPr/>
            </a:pPr>
            <a:r>
              <a:rPr lang="en-US" sz="1600" dirty="0"/>
              <a:t>local hill climbing issue		    did you reach local </a:t>
            </a:r>
            <a:r>
              <a:rPr lang="en-US" sz="1600" i="1" dirty="0"/>
              <a:t>vs.</a:t>
            </a:r>
            <a:r>
              <a:rPr lang="en-US" sz="1600" dirty="0"/>
              <a:t> global maxima?</a:t>
            </a:r>
          </a:p>
          <a:p>
            <a:pPr lvl="1">
              <a:defRPr/>
            </a:pPr>
            <a:endParaRPr lang="en-US" sz="1600" dirty="0"/>
          </a:p>
          <a:p>
            <a:pPr lvl="1">
              <a:buFontTx/>
              <a:buNone/>
              <a:defRPr/>
            </a:pPr>
            <a:endParaRPr lang="en-US" sz="1800" dirty="0"/>
          </a:p>
          <a:p>
            <a:pPr marL="0" indent="0">
              <a:buFontTx/>
              <a:buNone/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6206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3F0C-8C62-DA60-42E5-A9465EF5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Cell phone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8BD2-863D-11FE-7711-8B249BA8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9926" cy="4351338"/>
          </a:xfrm>
        </p:spPr>
        <p:txBody>
          <a:bodyPr/>
          <a:lstStyle/>
          <a:p>
            <a:r>
              <a:rPr lang="en-US" dirty="0"/>
              <a:t>Consider cell phone design</a:t>
            </a:r>
          </a:p>
          <a:p>
            <a:r>
              <a:rPr lang="en-US" dirty="0"/>
              <a:t>For years: physical keyboard, with physical keys</a:t>
            </a:r>
          </a:p>
          <a:p>
            <a:pPr lvl="1"/>
            <a:r>
              <a:rPr lang="en-US" dirty="0"/>
              <a:t>There were improvements within this initial design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 new idea (what if there was no physical keyboard?) opened up lots of new possibilities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B7E0F-F971-263C-03D1-2389A80D8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126" y="1358928"/>
            <a:ext cx="1787849" cy="264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85243-1564-AD79-60F5-44F472C5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126" y="4469550"/>
            <a:ext cx="2008364" cy="238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352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9265</TotalTime>
  <Words>1578</Words>
  <Application>Microsoft Macintosh PowerPoint</Application>
  <PresentationFormat>Widescreen</PresentationFormat>
  <Paragraphs>177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Comic Sans MS</vt:lpstr>
      <vt:lpstr>Office Theme</vt:lpstr>
      <vt:lpstr> User Interface Design  </vt:lpstr>
      <vt:lpstr>UI Design: Friday Sept 2 (Day 6) </vt:lpstr>
      <vt:lpstr>Announcements / Course logistics</vt:lpstr>
      <vt:lpstr>Today: let’s start sketching! </vt:lpstr>
      <vt:lpstr>We may be tempted to think: Let’s get the design right</vt:lpstr>
      <vt:lpstr>PowerPoint Presentation</vt:lpstr>
      <vt:lpstr>Getting the design right</vt:lpstr>
      <vt:lpstr>Getting the Design Right: The problem </vt:lpstr>
      <vt:lpstr>Example : Cell phone design</vt:lpstr>
      <vt:lpstr>Example : Cell phone design</vt:lpstr>
      <vt:lpstr>Getting the Design Right vs Getting the Right Design</vt:lpstr>
      <vt:lpstr>Getting the Right Design</vt:lpstr>
      <vt:lpstr>Another way to think about it: Elaboration and Reduction</vt:lpstr>
      <vt:lpstr>Where is creativity? </vt:lpstr>
      <vt:lpstr>Design funnel </vt:lpstr>
      <vt:lpstr>Practices for descending the design funnel</vt:lpstr>
      <vt:lpstr>10 plus 10 method</vt:lpstr>
      <vt:lpstr>1. State your design challenge</vt:lpstr>
      <vt:lpstr>2. Generate (Sketch) 10 ideas</vt:lpstr>
      <vt:lpstr>2. Generate (sketch) 10 ideas</vt:lpstr>
      <vt:lpstr>2. Generate (sketch) 10 ideas</vt:lpstr>
      <vt:lpstr>2. Generate (sketch) 10 ideas</vt:lpstr>
      <vt:lpstr>2. Generate (sketch) 10 ideas</vt:lpstr>
      <vt:lpstr>3. Reduce the number of design concepts 4. Choose the most promising</vt:lpstr>
      <vt:lpstr>5. Produce 10 details and/or alternatives</vt:lpstr>
      <vt:lpstr>6. Present your ideas to a group</vt:lpstr>
      <vt:lpstr>7. Refine, repeat</vt:lpstr>
      <vt:lpstr>Practice</vt:lpstr>
      <vt:lpstr>2. Generate 10 competing concepts</vt:lpstr>
      <vt:lpstr>Now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M</cp:lastModifiedBy>
  <cp:revision>129</cp:revision>
  <dcterms:created xsi:type="dcterms:W3CDTF">2022-01-10T03:51:18Z</dcterms:created>
  <dcterms:modified xsi:type="dcterms:W3CDTF">2022-09-07T17:22:51Z</dcterms:modified>
</cp:coreProperties>
</file>